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4"/>
  </p:notesMasterIdLst>
  <p:handoutMasterIdLst>
    <p:handoutMasterId r:id="rId35"/>
  </p:handoutMasterIdLst>
  <p:sldIdLst>
    <p:sldId id="256" r:id="rId2"/>
    <p:sldId id="306" r:id="rId3"/>
    <p:sldId id="286" r:id="rId4"/>
    <p:sldId id="274" r:id="rId5"/>
    <p:sldId id="276" r:id="rId6"/>
    <p:sldId id="277" r:id="rId7"/>
    <p:sldId id="284" r:id="rId8"/>
    <p:sldId id="285" r:id="rId9"/>
    <p:sldId id="279" r:id="rId10"/>
    <p:sldId id="293" r:id="rId11"/>
    <p:sldId id="295" r:id="rId12"/>
    <p:sldId id="260" r:id="rId13"/>
    <p:sldId id="288" r:id="rId14"/>
    <p:sldId id="300" r:id="rId15"/>
    <p:sldId id="296" r:id="rId16"/>
    <p:sldId id="298" r:id="rId17"/>
    <p:sldId id="299" r:id="rId18"/>
    <p:sldId id="305" r:id="rId19"/>
    <p:sldId id="301" r:id="rId20"/>
    <p:sldId id="302" r:id="rId21"/>
    <p:sldId id="261" r:id="rId22"/>
    <p:sldId id="304" r:id="rId23"/>
    <p:sldId id="289" r:id="rId24"/>
    <p:sldId id="287" r:id="rId25"/>
    <p:sldId id="292" r:id="rId26"/>
    <p:sldId id="303" r:id="rId27"/>
    <p:sldId id="290" r:id="rId28"/>
    <p:sldId id="291" r:id="rId29"/>
    <p:sldId id="281" r:id="rId30"/>
    <p:sldId id="275" r:id="rId31"/>
    <p:sldId id="282" r:id="rId32"/>
    <p:sldId id="294" r:id="rId33"/>
  </p:sldIdLst>
  <p:sldSz cx="9144000" cy="6858000" type="screen4x3"/>
  <p:notesSz cx="6858000" cy="9144000"/>
  <p:defaultTextStyle>
    <a:defPPr>
      <a:defRPr lang="en-US"/>
    </a:defPPr>
    <a:lvl1pPr algn="l" defTabSz="457200" rtl="0" fontAlgn="base">
      <a:spcBef>
        <a:spcPct val="0"/>
      </a:spcBef>
      <a:spcAft>
        <a:spcPct val="0"/>
      </a:spcAft>
      <a:defRPr sz="2400" kern="1200">
        <a:solidFill>
          <a:schemeClr val="tx1"/>
        </a:solidFill>
        <a:latin typeface="Arial" charset="0"/>
        <a:ea typeface="ＭＳ Ｐゴシック" charset="-128"/>
        <a:cs typeface="+mn-cs"/>
      </a:defRPr>
    </a:lvl1pPr>
    <a:lvl2pPr marL="457200" algn="l" defTabSz="457200" rtl="0" fontAlgn="base">
      <a:spcBef>
        <a:spcPct val="0"/>
      </a:spcBef>
      <a:spcAft>
        <a:spcPct val="0"/>
      </a:spcAft>
      <a:defRPr sz="2400" kern="1200">
        <a:solidFill>
          <a:schemeClr val="tx1"/>
        </a:solidFill>
        <a:latin typeface="Arial" charset="0"/>
        <a:ea typeface="ＭＳ Ｐゴシック" charset="-128"/>
        <a:cs typeface="+mn-cs"/>
      </a:defRPr>
    </a:lvl2pPr>
    <a:lvl3pPr marL="914400" algn="l" defTabSz="457200" rtl="0" fontAlgn="base">
      <a:spcBef>
        <a:spcPct val="0"/>
      </a:spcBef>
      <a:spcAft>
        <a:spcPct val="0"/>
      </a:spcAft>
      <a:defRPr sz="2400" kern="1200">
        <a:solidFill>
          <a:schemeClr val="tx1"/>
        </a:solidFill>
        <a:latin typeface="Arial" charset="0"/>
        <a:ea typeface="ＭＳ Ｐゴシック" charset="-128"/>
        <a:cs typeface="+mn-cs"/>
      </a:defRPr>
    </a:lvl3pPr>
    <a:lvl4pPr marL="1371600" algn="l" defTabSz="457200" rtl="0" fontAlgn="base">
      <a:spcBef>
        <a:spcPct val="0"/>
      </a:spcBef>
      <a:spcAft>
        <a:spcPct val="0"/>
      </a:spcAft>
      <a:defRPr sz="2400" kern="1200">
        <a:solidFill>
          <a:schemeClr val="tx1"/>
        </a:solidFill>
        <a:latin typeface="Arial" charset="0"/>
        <a:ea typeface="ＭＳ Ｐゴシック" charset="-128"/>
        <a:cs typeface="+mn-cs"/>
      </a:defRPr>
    </a:lvl4pPr>
    <a:lvl5pPr marL="1828800" algn="l" defTabSz="457200" rtl="0" fontAlgn="base">
      <a:spcBef>
        <a:spcPct val="0"/>
      </a:spcBef>
      <a:spcAft>
        <a:spcPct val="0"/>
      </a:spcAft>
      <a:defRPr sz="2400" kern="1200">
        <a:solidFill>
          <a:schemeClr val="tx1"/>
        </a:solidFill>
        <a:latin typeface="Arial" charset="0"/>
        <a:ea typeface="ＭＳ Ｐゴシック" charset="-128"/>
        <a:cs typeface="+mn-cs"/>
      </a:defRPr>
    </a:lvl5pPr>
    <a:lvl6pPr marL="2286000" algn="l" defTabSz="914400" rtl="0" eaLnBrk="1" latinLnBrk="0" hangingPunct="1">
      <a:defRPr sz="2400" kern="1200">
        <a:solidFill>
          <a:schemeClr val="tx1"/>
        </a:solidFill>
        <a:latin typeface="Arial" charset="0"/>
        <a:ea typeface="ＭＳ Ｐゴシック" charset="-128"/>
        <a:cs typeface="+mn-cs"/>
      </a:defRPr>
    </a:lvl6pPr>
    <a:lvl7pPr marL="2743200" algn="l" defTabSz="914400" rtl="0" eaLnBrk="1" latinLnBrk="0" hangingPunct="1">
      <a:defRPr sz="2400" kern="1200">
        <a:solidFill>
          <a:schemeClr val="tx1"/>
        </a:solidFill>
        <a:latin typeface="Arial" charset="0"/>
        <a:ea typeface="ＭＳ Ｐゴシック" charset="-128"/>
        <a:cs typeface="+mn-cs"/>
      </a:defRPr>
    </a:lvl7pPr>
    <a:lvl8pPr marL="3200400" algn="l" defTabSz="914400" rtl="0" eaLnBrk="1" latinLnBrk="0" hangingPunct="1">
      <a:defRPr sz="2400" kern="1200">
        <a:solidFill>
          <a:schemeClr val="tx1"/>
        </a:solidFill>
        <a:latin typeface="Arial" charset="0"/>
        <a:ea typeface="ＭＳ Ｐゴシック" charset="-128"/>
        <a:cs typeface="+mn-cs"/>
      </a:defRPr>
    </a:lvl8pPr>
    <a:lvl9pPr marL="3657600" algn="l" defTabSz="914400" rtl="0" eaLnBrk="1" latinLnBrk="0" hangingPunct="1">
      <a:defRPr sz="2400" kern="1200">
        <a:solidFill>
          <a:schemeClr val="tx1"/>
        </a:solidFill>
        <a:latin typeface="Arial" charset="0"/>
        <a:ea typeface="ＭＳ Ｐゴシック"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ouvet, Timothy A" initials="BTA [4]" lastIdx="1" clrIdx="0">
    <p:extLst/>
  </p:cmAuthor>
  <p:cmAuthor id="2" name="Bouvet, Timothy A" initials="BTA [2] [2]" lastIdx="1" clrIdx="1">
    <p:extLst/>
  </p:cmAuthor>
  <p:cmAuthor id="3" name="Bouvet, Timothy A" initials="BTA [3] [2]" lastIdx="1" clrIdx="2">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EFE947"/>
    <a:srgbClr val="FFF891"/>
    <a:srgbClr val="E8E8E8"/>
    <a:srgbClr val="2E454E"/>
    <a:srgbClr val="566978"/>
    <a:srgbClr val="2A6BC8"/>
    <a:srgbClr val="0056B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98" autoAdjust="0"/>
    <p:restoredTop sz="76011" autoAdjust="0"/>
  </p:normalViewPr>
  <p:slideViewPr>
    <p:cSldViewPr snapToObjects="1">
      <p:cViewPr varScale="1">
        <p:scale>
          <a:sx n="75" d="100"/>
          <a:sy n="75" d="100"/>
        </p:scale>
        <p:origin x="792" y="7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a:defRPr sz="1200">
                <a:latin typeface="Calibri" pitchFamily="28" charset="0"/>
                <a:ea typeface="ＭＳ Ｐゴシック" pitchFamily="28" charset="-128"/>
                <a:cs typeface="ＭＳ Ｐゴシック" pitchFamily="28" charset="-128"/>
              </a:defRPr>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atin typeface="Calibri" charset="0"/>
              </a:defRPr>
            </a:lvl1pPr>
          </a:lstStyle>
          <a:p>
            <a:fld id="{C1640EC3-B7C5-5745-96DE-A5982731766C}" type="datetime1">
              <a:rPr lang="en-US" altLang="x-none"/>
              <a:pPr/>
              <a:t>5/10/2017</a:t>
            </a:fld>
            <a:endParaRPr lang="en-US" altLang="x-none"/>
          </a:p>
        </p:txBody>
      </p:sp>
      <p:sp>
        <p:nvSpPr>
          <p:cNvPr id="4" name="Footer Placeholder 3"/>
          <p:cNvSpPr>
            <a:spLocks noGrp="1"/>
          </p:cNvSpPr>
          <p:nvPr>
            <p:ph type="ftr" sz="quarter" idx="2"/>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a:defRPr sz="1200">
                <a:latin typeface="Calibri" pitchFamily="28" charset="0"/>
                <a:ea typeface="ＭＳ Ｐゴシック" pitchFamily="28" charset="-128"/>
                <a:cs typeface="ＭＳ Ｐゴシック" pitchFamily="28" charset="-128"/>
              </a:defRPr>
            </a:lvl1pPr>
          </a:lstStyle>
          <a:p>
            <a:pPr>
              <a:defRPr/>
            </a:pP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atin typeface="Calibri" charset="0"/>
              </a:defRPr>
            </a:lvl1pPr>
          </a:lstStyle>
          <a:p>
            <a:fld id="{91D210BD-EF24-0645-A5C2-2894CF0225DD}" type="slidenum">
              <a:rPr lang="en-US" altLang="x-none"/>
              <a:pPr/>
              <a:t>‹#›</a:t>
            </a:fld>
            <a:endParaRPr lang="en-US" altLang="x-none"/>
          </a:p>
        </p:txBody>
      </p:sp>
    </p:spTree>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a:defRPr sz="1200">
                <a:latin typeface="Calibri" pitchFamily="28" charset="0"/>
                <a:ea typeface="ＭＳ Ｐゴシック" pitchFamily="28" charset="-128"/>
                <a:cs typeface="ＭＳ Ｐゴシック" pitchFamily="28" charset="-128"/>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atin typeface="Calibri" charset="0"/>
              </a:defRPr>
            </a:lvl1pPr>
          </a:lstStyle>
          <a:p>
            <a:fld id="{47AF5679-5D90-A043-9336-47D166689F5E}" type="datetime1">
              <a:rPr lang="en-US" altLang="x-none"/>
              <a:pPr/>
              <a:t>5/10/2017</a:t>
            </a:fld>
            <a:endParaRPr lang="en-US" altLang="x-none"/>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wrap="square" lIns="91440" tIns="45720" rIns="91440" bIns="45720" numCol="1" anchor="ctr" anchorCtr="0" compatLnSpc="1">
            <a:prstTxWarp prst="textNoShape">
              <a:avLst/>
            </a:prstTxWarp>
          </a:bodyP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wrap="square" lIns="91440" tIns="45720" rIns="91440" bIns="45720" numCol="1" anchor="t" anchorCtr="0" compatLnSpc="1">
            <a:prstTxWarp prst="textNoShape">
              <a:avLst/>
            </a:prstTxWarp>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a:defRPr sz="1200">
                <a:latin typeface="Calibri" pitchFamily="28" charset="0"/>
                <a:ea typeface="ＭＳ Ｐゴシック" pitchFamily="28" charset="-128"/>
                <a:cs typeface="ＭＳ Ｐゴシック" pitchFamily="28" charset="-128"/>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atin typeface="Calibri" charset="0"/>
              </a:defRPr>
            </a:lvl1pPr>
          </a:lstStyle>
          <a:p>
            <a:fld id="{29449BBC-84E8-FA49-B983-65F091FDC426}" type="slidenum">
              <a:rPr lang="en-US" altLang="x-none"/>
              <a:pPr/>
              <a:t>‹#›</a:t>
            </a:fld>
            <a:endParaRPr lang="en-US" altLang="x-none"/>
          </a:p>
        </p:txBody>
      </p:sp>
    </p:spTree>
  </p:cSld>
  <p:clrMap bg1="lt1" tx1="dk1" bg2="lt2" tx2="dk2" accent1="accent1" accent2="accent2" accent3="accent3" accent4="accent4" accent5="accent5" accent6="accent6" hlink="hlink" folHlink="folHlink"/>
  <p:hf hdr="0" ftr="0" dt="0"/>
  <p:notesStyle>
    <a:lvl1pPr algn="l" defTabSz="457200" rtl="0" eaLnBrk="0" fontAlgn="base" hangingPunct="0">
      <a:spcBef>
        <a:spcPct val="30000"/>
      </a:spcBef>
      <a:spcAft>
        <a:spcPct val="0"/>
      </a:spcAft>
      <a:defRPr sz="1200" kern="1200">
        <a:solidFill>
          <a:schemeClr val="tx1"/>
        </a:solidFill>
        <a:latin typeface="+mn-lt"/>
        <a:ea typeface="ＭＳ Ｐゴシック" charset="-128"/>
        <a:cs typeface="ＭＳ Ｐゴシック" charset="-128"/>
      </a:defRPr>
    </a:lvl1pPr>
    <a:lvl2pPr marL="457200" algn="l" defTabSz="457200" rtl="0" eaLnBrk="0" fontAlgn="base" hangingPunct="0">
      <a:spcBef>
        <a:spcPct val="30000"/>
      </a:spcBef>
      <a:spcAft>
        <a:spcPct val="0"/>
      </a:spcAft>
      <a:defRPr sz="1200" kern="1200">
        <a:solidFill>
          <a:schemeClr val="tx1"/>
        </a:solidFill>
        <a:latin typeface="+mn-lt"/>
        <a:ea typeface="ＭＳ Ｐゴシック" charset="-128"/>
        <a:cs typeface="+mn-cs"/>
      </a:defRPr>
    </a:lvl2pPr>
    <a:lvl3pPr marL="914400" algn="l" defTabSz="457200" rtl="0" eaLnBrk="0" fontAlgn="base" hangingPunct="0">
      <a:spcBef>
        <a:spcPct val="30000"/>
      </a:spcBef>
      <a:spcAft>
        <a:spcPct val="0"/>
      </a:spcAft>
      <a:defRPr sz="1200" kern="1200">
        <a:solidFill>
          <a:schemeClr val="tx1"/>
        </a:solidFill>
        <a:latin typeface="+mn-lt"/>
        <a:ea typeface="ＭＳ Ｐゴシック" charset="-128"/>
        <a:cs typeface="+mn-cs"/>
      </a:defRPr>
    </a:lvl3pPr>
    <a:lvl4pPr marL="1371600" algn="l" defTabSz="457200" rtl="0" eaLnBrk="0" fontAlgn="base" hangingPunct="0">
      <a:spcBef>
        <a:spcPct val="30000"/>
      </a:spcBef>
      <a:spcAft>
        <a:spcPct val="0"/>
      </a:spcAft>
      <a:defRPr sz="1200" kern="1200">
        <a:solidFill>
          <a:schemeClr val="tx1"/>
        </a:solidFill>
        <a:latin typeface="+mn-lt"/>
        <a:ea typeface="ＭＳ Ｐゴシック" charset="-128"/>
        <a:cs typeface="+mn-cs"/>
      </a:defRPr>
    </a:lvl4pPr>
    <a:lvl5pPr marL="1828800" algn="l" defTabSz="457200" rtl="0" eaLnBrk="0" fontAlgn="base" hangingPunct="0">
      <a:spcBef>
        <a:spcPct val="30000"/>
      </a:spcBef>
      <a:spcAft>
        <a:spcPct val="0"/>
      </a:spcAft>
      <a:defRPr sz="1200" kern="1200">
        <a:solidFill>
          <a:schemeClr val="tx1"/>
        </a:solidFill>
        <a:latin typeface="+mn-lt"/>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9449BBC-84E8-FA49-B983-65F091FDC426}" type="slidenum">
              <a:rPr lang="en-US" altLang="x-none" smtClean="0"/>
              <a:pPr/>
              <a:t>1</a:t>
            </a:fld>
            <a:endParaRPr lang="en-US" altLang="x-none"/>
          </a:p>
        </p:txBody>
      </p:sp>
    </p:spTree>
    <p:extLst>
      <p:ext uri="{BB962C8B-B14F-4D97-AF65-F5344CB8AC3E}">
        <p14:creationId xmlns:p14="http://schemas.microsoft.com/office/powerpoint/2010/main" val="1435436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the Administrative Home Page. </a:t>
            </a:r>
            <a:r>
              <a:rPr lang="en-US" baseline="0" dirty="0" smtClean="0"/>
              <a:t>Status of all jobs in view (pass, fail, disabled) are displayed.</a:t>
            </a:r>
            <a:r>
              <a:rPr lang="en-US" dirty="0" smtClean="0"/>
              <a:t> From this page you can schedule an</a:t>
            </a:r>
            <a:r>
              <a:rPr lang="en-US" baseline="0" dirty="0" smtClean="0"/>
              <a:t> immediate build of a Project or drill down to a specific Project. </a:t>
            </a:r>
            <a:r>
              <a:rPr lang="en-US" dirty="0" smtClean="0"/>
              <a:t>Note our</a:t>
            </a:r>
            <a:r>
              <a:rPr lang="en-US" baseline="0" dirty="0" smtClean="0"/>
              <a:t> </a:t>
            </a:r>
            <a:r>
              <a:rPr lang="en-US" dirty="0" smtClean="0"/>
              <a:t>Anonymous</a:t>
            </a:r>
            <a:r>
              <a:rPr lang="en-US" baseline="0" dirty="0" smtClean="0"/>
              <a:t> View has a limited read only view of build history.</a:t>
            </a:r>
            <a:endParaRPr lang="en-US" dirty="0"/>
          </a:p>
        </p:txBody>
      </p:sp>
      <p:sp>
        <p:nvSpPr>
          <p:cNvPr id="4" name="Slide Number Placeholder 3"/>
          <p:cNvSpPr>
            <a:spLocks noGrp="1"/>
          </p:cNvSpPr>
          <p:nvPr>
            <p:ph type="sldNum" sz="quarter" idx="10"/>
          </p:nvPr>
        </p:nvSpPr>
        <p:spPr/>
        <p:txBody>
          <a:bodyPr/>
          <a:lstStyle/>
          <a:p>
            <a:fld id="{29449BBC-84E8-FA49-B983-65F091FDC426}" type="slidenum">
              <a:rPr lang="en-US" altLang="x-none" smtClean="0"/>
              <a:pPr/>
              <a:t>15</a:t>
            </a:fld>
            <a:endParaRPr lang="en-US" altLang="x-none"/>
          </a:p>
        </p:txBody>
      </p:sp>
    </p:spTree>
    <p:extLst>
      <p:ext uri="{BB962C8B-B14F-4D97-AF65-F5344CB8AC3E}">
        <p14:creationId xmlns:p14="http://schemas.microsoft.com/office/powerpoint/2010/main" val="13263975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From a</a:t>
            </a:r>
            <a:r>
              <a:rPr lang="en-US" baseline="0" dirty="0" smtClean="0"/>
              <a:t> </a:t>
            </a:r>
            <a:r>
              <a:rPr lang="en-US" dirty="0" smtClean="0"/>
              <a:t>project view you can select historical plots over</a:t>
            </a:r>
            <a:r>
              <a:rPr lang="en-US" baseline="0" dirty="0" smtClean="0"/>
              <a:t> time. You can also pick a specific build for more information like console logs shown on next graphic.</a:t>
            </a:r>
            <a:endParaRPr lang="en-US" dirty="0"/>
          </a:p>
        </p:txBody>
      </p:sp>
      <p:sp>
        <p:nvSpPr>
          <p:cNvPr id="4" name="Slide Number Placeholder 3"/>
          <p:cNvSpPr>
            <a:spLocks noGrp="1"/>
          </p:cNvSpPr>
          <p:nvPr>
            <p:ph type="sldNum" sz="quarter" idx="10"/>
          </p:nvPr>
        </p:nvSpPr>
        <p:spPr/>
        <p:txBody>
          <a:bodyPr/>
          <a:lstStyle/>
          <a:p>
            <a:fld id="{29449BBC-84E8-FA49-B983-65F091FDC426}" type="slidenum">
              <a:rPr lang="en-US" altLang="x-none" smtClean="0"/>
              <a:pPr/>
              <a:t>16</a:t>
            </a:fld>
            <a:endParaRPr lang="en-US" altLang="x-none"/>
          </a:p>
        </p:txBody>
      </p:sp>
    </p:spTree>
    <p:extLst>
      <p:ext uri="{BB962C8B-B14F-4D97-AF65-F5344CB8AC3E}">
        <p14:creationId xmlns:p14="http://schemas.microsoft.com/office/powerpoint/2010/main" val="3864086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Example of a Project console log is shown here.</a:t>
            </a:r>
            <a:endParaRPr lang="en-US" dirty="0"/>
          </a:p>
        </p:txBody>
      </p:sp>
      <p:sp>
        <p:nvSpPr>
          <p:cNvPr id="4" name="Slide Number Placeholder 3"/>
          <p:cNvSpPr>
            <a:spLocks noGrp="1"/>
          </p:cNvSpPr>
          <p:nvPr>
            <p:ph type="sldNum" sz="quarter" idx="10"/>
          </p:nvPr>
        </p:nvSpPr>
        <p:spPr/>
        <p:txBody>
          <a:bodyPr/>
          <a:lstStyle/>
          <a:p>
            <a:fld id="{29449BBC-84E8-FA49-B983-65F091FDC426}" type="slidenum">
              <a:rPr lang="en-US" altLang="x-none" smtClean="0"/>
              <a:pPr/>
              <a:t>17</a:t>
            </a:fld>
            <a:endParaRPr lang="en-US" altLang="x-none"/>
          </a:p>
        </p:txBody>
      </p:sp>
    </p:spTree>
    <p:extLst>
      <p:ext uri="{BB962C8B-B14F-4D97-AF65-F5344CB8AC3E}">
        <p14:creationId xmlns:p14="http://schemas.microsoft.com/office/powerpoint/2010/main" val="2892577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an</a:t>
            </a:r>
            <a:r>
              <a:rPr lang="en-US" baseline="0" dirty="0" smtClean="0"/>
              <a:t> example of email message from failed Jenkins test. We had a </a:t>
            </a:r>
            <a:r>
              <a:rPr lang="en-US" baseline="0" dirty="0" err="1" smtClean="0"/>
              <a:t>Lustre</a:t>
            </a:r>
            <a:r>
              <a:rPr lang="en-US" baseline="0" dirty="0" smtClean="0"/>
              <a:t> OST go offline that later recovered. This test failure also sends a text message to the On-Call administrator’s phone  </a:t>
            </a:r>
            <a:endParaRPr lang="en-US" dirty="0"/>
          </a:p>
        </p:txBody>
      </p:sp>
      <p:sp>
        <p:nvSpPr>
          <p:cNvPr id="4" name="Slide Number Placeholder 3"/>
          <p:cNvSpPr>
            <a:spLocks noGrp="1"/>
          </p:cNvSpPr>
          <p:nvPr>
            <p:ph type="sldNum" sz="quarter" idx="10"/>
          </p:nvPr>
        </p:nvSpPr>
        <p:spPr/>
        <p:txBody>
          <a:bodyPr/>
          <a:lstStyle/>
          <a:p>
            <a:fld id="{29449BBC-84E8-FA49-B983-65F091FDC426}" type="slidenum">
              <a:rPr lang="en-US" altLang="x-none" smtClean="0"/>
              <a:pPr/>
              <a:t>18</a:t>
            </a:fld>
            <a:endParaRPr lang="en-US" altLang="x-none"/>
          </a:p>
        </p:txBody>
      </p:sp>
    </p:spTree>
    <p:extLst>
      <p:ext uri="{BB962C8B-B14F-4D97-AF65-F5344CB8AC3E}">
        <p14:creationId xmlns:p14="http://schemas.microsoft.com/office/powerpoint/2010/main" val="5682865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plot helped identify</a:t>
            </a:r>
            <a:r>
              <a:rPr lang="en-US" baseline="0" dirty="0" smtClean="0"/>
              <a:t> </a:t>
            </a:r>
            <a:r>
              <a:rPr lang="en-US" baseline="0" dirty="0" err="1" smtClean="0"/>
              <a:t>xalt</a:t>
            </a:r>
            <a:r>
              <a:rPr lang="en-US" baseline="0" dirty="0" smtClean="0"/>
              <a:t> default version of software causing delays in Job Launch on BW. It was determined that the software was located on a slow </a:t>
            </a:r>
            <a:r>
              <a:rPr lang="en-US" baseline="0" dirty="0" err="1" smtClean="0"/>
              <a:t>Lustre</a:t>
            </a:r>
            <a:r>
              <a:rPr lang="en-US" baseline="0" dirty="0" smtClean="0"/>
              <a:t> OST. The software was relocated to different OST’s May 2</a:t>
            </a:r>
            <a:r>
              <a:rPr lang="en-US" baseline="30000" dirty="0" smtClean="0"/>
              <a:t>nd</a:t>
            </a:r>
            <a:r>
              <a:rPr lang="en-US" baseline="0" dirty="0" smtClean="0"/>
              <a:t> and as you can see the Job Launch slowness has since dissipated. </a:t>
            </a:r>
            <a:endParaRPr lang="en-US" dirty="0"/>
          </a:p>
        </p:txBody>
      </p:sp>
      <p:sp>
        <p:nvSpPr>
          <p:cNvPr id="4" name="Slide Number Placeholder 3"/>
          <p:cNvSpPr>
            <a:spLocks noGrp="1"/>
          </p:cNvSpPr>
          <p:nvPr>
            <p:ph type="sldNum" sz="quarter" idx="10"/>
          </p:nvPr>
        </p:nvSpPr>
        <p:spPr/>
        <p:txBody>
          <a:bodyPr/>
          <a:lstStyle/>
          <a:p>
            <a:fld id="{29449BBC-84E8-FA49-B983-65F091FDC426}" type="slidenum">
              <a:rPr lang="en-US" altLang="x-none" smtClean="0"/>
              <a:pPr/>
              <a:t>19</a:t>
            </a:fld>
            <a:endParaRPr lang="en-US" altLang="x-none"/>
          </a:p>
        </p:txBody>
      </p:sp>
    </p:spTree>
    <p:extLst>
      <p:ext uri="{BB962C8B-B14F-4D97-AF65-F5344CB8AC3E}">
        <p14:creationId xmlns:p14="http://schemas.microsoft.com/office/powerpoint/2010/main" val="6214327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plot indicates a slow </a:t>
            </a:r>
            <a:r>
              <a:rPr lang="en-US" dirty="0" err="1" smtClean="0"/>
              <a:t>Lustre</a:t>
            </a:r>
            <a:r>
              <a:rPr lang="en-US" baseline="0" dirty="0" smtClean="0"/>
              <a:t> Scratch file system as seen from a specific login node. </a:t>
            </a:r>
            <a:r>
              <a:rPr lang="en-US" baseline="0" dirty="0" err="1" smtClean="0"/>
              <a:t>Lustre</a:t>
            </a:r>
            <a:r>
              <a:rPr lang="en-US" baseline="0" dirty="0" smtClean="0"/>
              <a:t> scratch is responding well on the internal mom nodes. It was determined that the user work load on the login node was the cause for slow filesystem indicated.</a:t>
            </a:r>
            <a:endParaRPr lang="en-US" dirty="0"/>
          </a:p>
        </p:txBody>
      </p:sp>
      <p:sp>
        <p:nvSpPr>
          <p:cNvPr id="4" name="Slide Number Placeholder 3"/>
          <p:cNvSpPr>
            <a:spLocks noGrp="1"/>
          </p:cNvSpPr>
          <p:nvPr>
            <p:ph type="sldNum" sz="quarter" idx="10"/>
          </p:nvPr>
        </p:nvSpPr>
        <p:spPr/>
        <p:txBody>
          <a:bodyPr/>
          <a:lstStyle/>
          <a:p>
            <a:fld id="{29449BBC-84E8-FA49-B983-65F091FDC426}" type="slidenum">
              <a:rPr lang="en-US" altLang="x-none" smtClean="0"/>
              <a:pPr/>
              <a:t>20</a:t>
            </a:fld>
            <a:endParaRPr lang="en-US" altLang="x-none"/>
          </a:p>
        </p:txBody>
      </p:sp>
    </p:spTree>
    <p:extLst>
      <p:ext uri="{BB962C8B-B14F-4D97-AF65-F5344CB8AC3E}">
        <p14:creationId xmlns:p14="http://schemas.microsoft.com/office/powerpoint/2010/main" val="8732809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0" fontAlgn="base" latinLnBrk="0" hangingPunct="0">
              <a:lnSpc>
                <a:spcPct val="100000"/>
              </a:lnSpc>
              <a:spcBef>
                <a:spcPct val="30000"/>
              </a:spcBef>
              <a:spcAft>
                <a:spcPct val="0"/>
              </a:spcAft>
              <a:buClrTx/>
              <a:buSzTx/>
              <a:buFontTx/>
              <a:buNone/>
              <a:tabLst/>
              <a:defRPr/>
            </a:pPr>
            <a:r>
              <a:rPr lang="en-US" dirty="0" smtClean="0"/>
              <a:t>The slow</a:t>
            </a:r>
            <a:r>
              <a:rPr lang="en-US" baseline="0" dirty="0" smtClean="0"/>
              <a:t> </a:t>
            </a:r>
            <a:r>
              <a:rPr lang="en-US" dirty="0" smtClean="0"/>
              <a:t>read rate for test #262 was caused</a:t>
            </a:r>
            <a:r>
              <a:rPr lang="en-US" baseline="0" dirty="0" smtClean="0"/>
              <a:t> by</a:t>
            </a:r>
            <a:r>
              <a:rPr lang="en-US" dirty="0" smtClean="0"/>
              <a:t> (Unavailable</a:t>
            </a:r>
            <a:r>
              <a:rPr lang="en-US" baseline="0" dirty="0" smtClean="0"/>
              <a:t> Home File System)</a:t>
            </a:r>
            <a:r>
              <a:rPr lang="en-US" dirty="0" smtClean="0"/>
              <a:t>.</a:t>
            </a:r>
            <a:r>
              <a:rPr lang="en-US" baseline="0" dirty="0" smtClean="0"/>
              <a:t> </a:t>
            </a:r>
            <a:r>
              <a:rPr lang="en-US" dirty="0" smtClean="0"/>
              <a:t>A</a:t>
            </a:r>
            <a:r>
              <a:rPr lang="en-US" baseline="0" dirty="0" smtClean="0"/>
              <a:t> login node </a:t>
            </a:r>
            <a:r>
              <a:rPr lang="en-US" dirty="0" smtClean="0"/>
              <a:t>lost connection to the </a:t>
            </a:r>
            <a:r>
              <a:rPr lang="en-US" dirty="0" err="1" smtClean="0"/>
              <a:t>Lustre</a:t>
            </a:r>
            <a:r>
              <a:rPr lang="en-US" dirty="0" smtClean="0"/>
              <a:t> HOME MDT</a:t>
            </a:r>
            <a:r>
              <a:rPr lang="en-US" baseline="0" dirty="0" smtClean="0"/>
              <a:t> during compilation of the project that later recovered. The job did complete and produced a poor performance number related to the file system issue.</a:t>
            </a:r>
            <a:endParaRPr lang="en-US" dirty="0"/>
          </a:p>
        </p:txBody>
      </p:sp>
      <p:sp>
        <p:nvSpPr>
          <p:cNvPr id="4" name="Slide Number Placeholder 3"/>
          <p:cNvSpPr>
            <a:spLocks noGrp="1"/>
          </p:cNvSpPr>
          <p:nvPr>
            <p:ph type="sldNum" sz="quarter" idx="10"/>
          </p:nvPr>
        </p:nvSpPr>
        <p:spPr/>
        <p:txBody>
          <a:bodyPr/>
          <a:lstStyle/>
          <a:p>
            <a:fld id="{29449BBC-84E8-FA49-B983-65F091FDC426}" type="slidenum">
              <a:rPr lang="en-US" altLang="x-none" smtClean="0"/>
              <a:pPr/>
              <a:t>21</a:t>
            </a:fld>
            <a:endParaRPr lang="en-US" altLang="x-none"/>
          </a:p>
        </p:txBody>
      </p:sp>
    </p:spTree>
    <p:extLst>
      <p:ext uri="{BB962C8B-B14F-4D97-AF65-F5344CB8AC3E}">
        <p14:creationId xmlns:p14="http://schemas.microsoft.com/office/powerpoint/2010/main" val="4373760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we have two Project</a:t>
            </a:r>
            <a:r>
              <a:rPr lang="en-US" baseline="0" dirty="0" smtClean="0"/>
              <a:t> failures. These tests were killed because they went over 10 minutes wall clock. This is normally an issue we see during a file system issue.  </a:t>
            </a:r>
            <a:endParaRPr lang="en-US" dirty="0"/>
          </a:p>
        </p:txBody>
      </p:sp>
      <p:sp>
        <p:nvSpPr>
          <p:cNvPr id="4" name="Slide Number Placeholder 3"/>
          <p:cNvSpPr>
            <a:spLocks noGrp="1"/>
          </p:cNvSpPr>
          <p:nvPr>
            <p:ph type="sldNum" sz="quarter" idx="10"/>
          </p:nvPr>
        </p:nvSpPr>
        <p:spPr/>
        <p:txBody>
          <a:bodyPr/>
          <a:lstStyle/>
          <a:p>
            <a:fld id="{29449BBC-84E8-FA49-B983-65F091FDC426}" type="slidenum">
              <a:rPr lang="en-US" altLang="x-none" smtClean="0"/>
              <a:pPr/>
              <a:t>22</a:t>
            </a:fld>
            <a:endParaRPr lang="en-US" altLang="x-none"/>
          </a:p>
        </p:txBody>
      </p:sp>
    </p:spTree>
    <p:extLst>
      <p:ext uri="{BB962C8B-B14F-4D97-AF65-F5344CB8AC3E}">
        <p14:creationId xmlns:p14="http://schemas.microsoft.com/office/powerpoint/2010/main" val="21389381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While</a:t>
            </a:r>
            <a:r>
              <a:rPr lang="en-US" baseline="0" dirty="0" smtClean="0"/>
              <a:t> supporting users, w</a:t>
            </a:r>
            <a:r>
              <a:rPr lang="en-US" dirty="0" smtClean="0"/>
              <a:t>e utilize several Jenkins URL plots in our Wiki Filesystem Dashboard</a:t>
            </a:r>
            <a:r>
              <a:rPr lang="en-US" baseline="0" dirty="0" smtClean="0"/>
              <a:t> to quickly determine the health of our </a:t>
            </a:r>
            <a:r>
              <a:rPr lang="en-US" baseline="0" dirty="0" err="1" smtClean="0"/>
              <a:t>Lustre</a:t>
            </a:r>
            <a:r>
              <a:rPr lang="en-US" baseline="0" dirty="0" smtClean="0"/>
              <a:t> file systems.</a:t>
            </a:r>
            <a:endParaRPr lang="en-US" dirty="0"/>
          </a:p>
        </p:txBody>
      </p:sp>
      <p:sp>
        <p:nvSpPr>
          <p:cNvPr id="4" name="Slide Number Placeholder 3"/>
          <p:cNvSpPr>
            <a:spLocks noGrp="1"/>
          </p:cNvSpPr>
          <p:nvPr>
            <p:ph type="sldNum" sz="quarter" idx="10"/>
          </p:nvPr>
        </p:nvSpPr>
        <p:spPr/>
        <p:txBody>
          <a:bodyPr/>
          <a:lstStyle/>
          <a:p>
            <a:fld id="{29449BBC-84E8-FA49-B983-65F091FDC426}" type="slidenum">
              <a:rPr lang="en-US" altLang="x-none" smtClean="0"/>
              <a:pPr/>
              <a:t>23</a:t>
            </a:fld>
            <a:endParaRPr lang="en-US" altLang="x-none"/>
          </a:p>
        </p:txBody>
      </p:sp>
    </p:spTree>
    <p:extLst>
      <p:ext uri="{BB962C8B-B14F-4D97-AF65-F5344CB8AC3E}">
        <p14:creationId xmlns:p14="http://schemas.microsoft.com/office/powerpoint/2010/main" val="4304862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9449BBC-84E8-FA49-B983-65F091FDC426}" type="slidenum">
              <a:rPr lang="en-US" altLang="x-none" smtClean="0"/>
              <a:pPr/>
              <a:t>26</a:t>
            </a:fld>
            <a:endParaRPr lang="en-US" altLang="x-none"/>
          </a:p>
        </p:txBody>
      </p:sp>
    </p:spTree>
    <p:extLst>
      <p:ext uri="{BB962C8B-B14F-4D97-AF65-F5344CB8AC3E}">
        <p14:creationId xmlns:p14="http://schemas.microsoft.com/office/powerpoint/2010/main" val="18748743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we all know,</a:t>
            </a:r>
            <a:r>
              <a:rPr lang="en-US" baseline="0" dirty="0" smtClean="0"/>
              <a:t> monitoring large and complex HPC system is challenging. This is because there are many components to such system such as …</a:t>
            </a:r>
          </a:p>
          <a:p>
            <a:endParaRPr lang="en-US" baseline="0" dirty="0" smtClean="0"/>
          </a:p>
          <a:p>
            <a:r>
              <a:rPr lang="en-US" dirty="0" smtClean="0"/>
              <a:t>Either degradation of the individual component</a:t>
            </a:r>
            <a:r>
              <a:rPr lang="en-US" baseline="0" dirty="0" smtClean="0"/>
              <a:t> or the interaction between them may cause the performance regression of the system to occur over time. To detect such regression easily, one needs to have historical performance data. </a:t>
            </a:r>
          </a:p>
          <a:p>
            <a:endParaRPr lang="en-US" baseline="0" dirty="0" smtClean="0"/>
          </a:p>
          <a:p>
            <a:r>
              <a:rPr lang="en-US" baseline="0" dirty="0" smtClean="0"/>
              <a:t>Further more, although many system exist to monitor the individual component, the impact on aggregate level due to the interactions of these component is sometime harder to discern. </a:t>
            </a:r>
          </a:p>
          <a:p>
            <a:endParaRPr lang="en-US" baseline="0" dirty="0" smtClean="0"/>
          </a:p>
          <a:p>
            <a:r>
              <a:rPr lang="en-US" baseline="0" dirty="0" smtClean="0"/>
              <a:t>These requirements can basically be summarized by what we called “application level regression testing”. Application level means that rather than monitor these components individually, we want to see it from our </a:t>
            </a:r>
            <a:r>
              <a:rPr lang="en-US" baseline="0" dirty="0" err="1" smtClean="0"/>
              <a:t>users’s</a:t>
            </a:r>
            <a:r>
              <a:rPr lang="en-US" baseline="0" dirty="0" smtClean="0"/>
              <a:t> perspective of how our system behaves. </a:t>
            </a:r>
            <a:endParaRPr lang="en-US" dirty="0"/>
          </a:p>
        </p:txBody>
      </p:sp>
      <p:sp>
        <p:nvSpPr>
          <p:cNvPr id="4" name="Slide Number Placeholder 3"/>
          <p:cNvSpPr>
            <a:spLocks noGrp="1"/>
          </p:cNvSpPr>
          <p:nvPr>
            <p:ph type="sldNum" sz="quarter" idx="10"/>
          </p:nvPr>
        </p:nvSpPr>
        <p:spPr/>
        <p:txBody>
          <a:bodyPr/>
          <a:lstStyle/>
          <a:p>
            <a:fld id="{29449BBC-84E8-FA49-B983-65F091FDC426}" type="slidenum">
              <a:rPr lang="en-US" altLang="x-none" smtClean="0"/>
              <a:pPr/>
              <a:t>3</a:t>
            </a:fld>
            <a:endParaRPr lang="en-US" altLang="x-none"/>
          </a:p>
        </p:txBody>
      </p:sp>
    </p:spTree>
    <p:extLst>
      <p:ext uri="{BB962C8B-B14F-4D97-AF65-F5344CB8AC3E}">
        <p14:creationId xmlns:p14="http://schemas.microsoft.com/office/powerpoint/2010/main" val="54745319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9449BBC-84E8-FA49-B983-65F091FDC426}" type="slidenum">
              <a:rPr lang="en-US" altLang="x-none" smtClean="0"/>
              <a:pPr/>
              <a:t>29</a:t>
            </a:fld>
            <a:endParaRPr lang="en-US" altLang="x-none"/>
          </a:p>
        </p:txBody>
      </p:sp>
    </p:spTree>
    <p:extLst>
      <p:ext uri="{BB962C8B-B14F-4D97-AF65-F5344CB8AC3E}">
        <p14:creationId xmlns:p14="http://schemas.microsoft.com/office/powerpoint/2010/main" val="150965081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9449BBC-84E8-FA49-B983-65F091FDC426}" type="slidenum">
              <a:rPr lang="en-US" altLang="x-none" smtClean="0"/>
              <a:pPr/>
              <a:t>31</a:t>
            </a:fld>
            <a:endParaRPr lang="en-US" altLang="x-none"/>
          </a:p>
        </p:txBody>
      </p:sp>
    </p:spTree>
    <p:extLst>
      <p:ext uri="{BB962C8B-B14F-4D97-AF65-F5344CB8AC3E}">
        <p14:creationId xmlns:p14="http://schemas.microsoft.com/office/powerpoint/2010/main" val="7340214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ＭＳ Ｐゴシック" charset="-128"/>
                <a:cs typeface="ＭＳ Ｐゴシック" charset="-128"/>
              </a:rPr>
              <a:t>Enabling Jenkins access to Blue Waters posed some</a:t>
            </a:r>
            <a:r>
              <a:rPr lang="en-US" sz="1200" kern="1200" baseline="0" dirty="0" smtClean="0">
                <a:solidFill>
                  <a:schemeClr val="tx1"/>
                </a:solidFill>
                <a:effectLst/>
                <a:latin typeface="+mn-lt"/>
                <a:ea typeface="ＭＳ Ｐゴシック" charset="-128"/>
                <a:cs typeface="ＭＳ Ｐゴシック" charset="-128"/>
              </a:rPr>
              <a:t> </a:t>
            </a:r>
            <a:r>
              <a:rPr lang="en-US" sz="1200" kern="1200" dirty="0" smtClean="0">
                <a:solidFill>
                  <a:schemeClr val="tx1"/>
                </a:solidFill>
                <a:effectLst/>
                <a:latin typeface="+mn-lt"/>
                <a:ea typeface="ＭＳ Ｐゴシック" charset="-128"/>
                <a:cs typeface="ＭＳ Ｐゴシック" charset="-128"/>
              </a:rPr>
              <a:t>unique security hurdles that we had to overcome.</a:t>
            </a:r>
            <a:r>
              <a:rPr lang="en-US" sz="1200" kern="1200" baseline="0" dirty="0" smtClean="0">
                <a:solidFill>
                  <a:schemeClr val="tx1"/>
                </a:solidFill>
                <a:effectLst/>
                <a:latin typeface="+mn-lt"/>
                <a:ea typeface="ＭＳ Ｐゴシック" charset="-128"/>
                <a:cs typeface="ＭＳ Ｐゴシック" charset="-128"/>
              </a:rPr>
              <a:t> </a:t>
            </a:r>
            <a:r>
              <a:rPr lang="en-US" sz="1200" kern="1200" dirty="0" smtClean="0">
                <a:solidFill>
                  <a:schemeClr val="tx1"/>
                </a:solidFill>
                <a:effectLst/>
                <a:latin typeface="+mn-lt"/>
                <a:ea typeface="ＭＳ Ｐゴシック" charset="-128"/>
                <a:cs typeface="ＭＳ Ｐゴシック" charset="-128"/>
              </a:rPr>
              <a:t>Jenkins has some unfortunate default settings. The</a:t>
            </a:r>
            <a:r>
              <a:rPr lang="en-US" sz="1200" kern="1200" baseline="0" dirty="0" smtClean="0">
                <a:solidFill>
                  <a:schemeClr val="tx1"/>
                </a:solidFill>
                <a:effectLst/>
                <a:latin typeface="+mn-lt"/>
                <a:ea typeface="ＭＳ Ｐゴシック" charset="-128"/>
                <a:cs typeface="ＭＳ Ｐゴシック" charset="-128"/>
              </a:rPr>
              <a:t> </a:t>
            </a:r>
            <a:r>
              <a:rPr lang="en-US" sz="1200" kern="1200" dirty="0" smtClean="0">
                <a:solidFill>
                  <a:schemeClr val="tx1"/>
                </a:solidFill>
                <a:effectLst/>
                <a:latin typeface="+mn-lt"/>
                <a:ea typeface="ＭＳ Ｐゴシック" charset="-128"/>
                <a:cs typeface="ＭＳ Ｐゴシック" charset="-128"/>
              </a:rPr>
              <a:t>access control is set to ”Jenkins’ own user database,” and</a:t>
            </a:r>
            <a:r>
              <a:rPr lang="en-US" sz="1200" kern="1200" baseline="0" dirty="0" smtClean="0">
                <a:solidFill>
                  <a:schemeClr val="tx1"/>
                </a:solidFill>
                <a:effectLst/>
                <a:latin typeface="+mn-lt"/>
                <a:ea typeface="ＭＳ Ｐゴシック" charset="-128"/>
                <a:cs typeface="ＭＳ Ｐゴシック" charset="-128"/>
              </a:rPr>
              <a:t> </a:t>
            </a:r>
            <a:r>
              <a:rPr lang="en-US" sz="1200" kern="1200" dirty="0" smtClean="0">
                <a:solidFill>
                  <a:schemeClr val="tx1"/>
                </a:solidFill>
                <a:effectLst/>
                <a:latin typeface="+mn-lt"/>
                <a:ea typeface="ＭＳ Ｐゴシック" charset="-128"/>
                <a:cs typeface="ＭＳ Ｐゴシック" charset="-128"/>
              </a:rPr>
              <a:t>the ”Allow users to sign up” option is enabled, so if you</a:t>
            </a:r>
            <a:r>
              <a:rPr lang="en-US" sz="1200" kern="1200" baseline="0" dirty="0" smtClean="0">
                <a:solidFill>
                  <a:schemeClr val="tx1"/>
                </a:solidFill>
                <a:effectLst/>
                <a:latin typeface="+mn-lt"/>
                <a:ea typeface="ＭＳ Ｐゴシック" charset="-128"/>
                <a:cs typeface="ＭＳ Ｐゴシック" charset="-128"/>
              </a:rPr>
              <a:t> </a:t>
            </a:r>
            <a:r>
              <a:rPr lang="en-US" sz="1200" kern="1200" dirty="0" smtClean="0">
                <a:solidFill>
                  <a:schemeClr val="tx1"/>
                </a:solidFill>
                <a:effectLst/>
                <a:latin typeface="+mn-lt"/>
                <a:ea typeface="ＭＳ Ｐゴシック" charset="-128"/>
                <a:cs typeface="ＭＳ Ｐゴシック" charset="-128"/>
              </a:rPr>
              <a:t>don’t have an account, you can create one by providing</a:t>
            </a:r>
            <a:r>
              <a:rPr lang="en-US" sz="1200" kern="1200" baseline="0" dirty="0" smtClean="0">
                <a:solidFill>
                  <a:schemeClr val="tx1"/>
                </a:solidFill>
                <a:effectLst/>
                <a:latin typeface="+mn-lt"/>
                <a:ea typeface="ＭＳ Ｐゴシック" charset="-128"/>
                <a:cs typeface="ＭＳ Ｐゴシック" charset="-128"/>
              </a:rPr>
              <a:t> </a:t>
            </a:r>
            <a:r>
              <a:rPr lang="en-US" sz="1200" kern="1200" dirty="0" smtClean="0">
                <a:solidFill>
                  <a:schemeClr val="tx1"/>
                </a:solidFill>
                <a:effectLst/>
                <a:latin typeface="+mn-lt"/>
                <a:ea typeface="ＭＳ Ｐゴシック" charset="-128"/>
                <a:cs typeface="ＭＳ Ｐゴシック" charset="-128"/>
              </a:rPr>
              <a:t>your name, e-mail and a password. Additionally, there’s an</a:t>
            </a:r>
            <a:r>
              <a:rPr lang="en-US" sz="1200" kern="1200" baseline="0" dirty="0" smtClean="0">
                <a:solidFill>
                  <a:schemeClr val="tx1"/>
                </a:solidFill>
                <a:effectLst/>
                <a:latin typeface="+mn-lt"/>
                <a:ea typeface="ＭＳ Ｐゴシック" charset="-128"/>
                <a:cs typeface="ＭＳ Ｐゴシック" charset="-128"/>
              </a:rPr>
              <a:t> </a:t>
            </a:r>
            <a:r>
              <a:rPr lang="en-US" sz="1200" kern="1200" dirty="0" smtClean="0">
                <a:solidFill>
                  <a:schemeClr val="tx1"/>
                </a:solidFill>
                <a:effectLst/>
                <a:latin typeface="+mn-lt"/>
                <a:ea typeface="ＭＳ Ｐゴシック" charset="-128"/>
                <a:cs typeface="ＭＳ Ｐゴシック" charset="-128"/>
              </a:rPr>
              <a:t>authorization option enabled which says ”Logged-in users</a:t>
            </a:r>
            <a:r>
              <a:rPr lang="en-US" sz="1200" kern="1200" baseline="0" dirty="0" smtClean="0">
                <a:solidFill>
                  <a:schemeClr val="tx1"/>
                </a:solidFill>
                <a:effectLst/>
                <a:latin typeface="+mn-lt"/>
                <a:ea typeface="ＭＳ Ｐゴシック" charset="-128"/>
                <a:cs typeface="ＭＳ Ｐゴシック" charset="-128"/>
              </a:rPr>
              <a:t> </a:t>
            </a:r>
            <a:r>
              <a:rPr lang="en-US" sz="1200" kern="1200" dirty="0" smtClean="0">
                <a:solidFill>
                  <a:schemeClr val="tx1"/>
                </a:solidFill>
                <a:effectLst/>
                <a:latin typeface="+mn-lt"/>
                <a:ea typeface="ＭＳ Ｐゴシック" charset="-128"/>
                <a:cs typeface="ＭＳ Ｐゴシック" charset="-128"/>
              </a:rPr>
              <a:t>can do anything.” So, once signed in, you have full admin</a:t>
            </a:r>
            <a:r>
              <a:rPr lang="en-US" sz="1200" kern="1200" baseline="0" dirty="0" smtClean="0">
                <a:solidFill>
                  <a:schemeClr val="tx1"/>
                </a:solidFill>
                <a:effectLst/>
                <a:latin typeface="+mn-lt"/>
                <a:ea typeface="ＭＳ Ｐゴシック" charset="-128"/>
                <a:cs typeface="ＭＳ Ｐゴシック" charset="-128"/>
              </a:rPr>
              <a:t> </a:t>
            </a:r>
            <a:r>
              <a:rPr lang="en-US" sz="1200" kern="1200" dirty="0" smtClean="0">
                <a:solidFill>
                  <a:schemeClr val="tx1"/>
                </a:solidFill>
                <a:effectLst/>
                <a:latin typeface="+mn-lt"/>
                <a:ea typeface="ＭＳ Ｐゴシック" charset="-128"/>
                <a:cs typeface="ＭＳ Ｐゴシック" charset="-128"/>
              </a:rPr>
              <a:t>access to the Jenkins system instance. This required us</a:t>
            </a:r>
            <a:r>
              <a:rPr lang="en-US" sz="1200" kern="1200" baseline="0" dirty="0" smtClean="0">
                <a:solidFill>
                  <a:schemeClr val="tx1"/>
                </a:solidFill>
                <a:effectLst/>
                <a:latin typeface="+mn-lt"/>
                <a:ea typeface="ＭＳ Ｐゴシック" charset="-128"/>
                <a:cs typeface="ＭＳ Ｐゴシック" charset="-128"/>
              </a:rPr>
              <a:t> </a:t>
            </a:r>
            <a:r>
              <a:rPr lang="en-US" sz="1200" kern="1200" dirty="0" smtClean="0">
                <a:solidFill>
                  <a:schemeClr val="tx1"/>
                </a:solidFill>
                <a:effectLst/>
                <a:latin typeface="+mn-lt"/>
                <a:ea typeface="ＭＳ Ｐゴシック" charset="-128"/>
                <a:cs typeface="ＭＳ Ｐゴシック" charset="-128"/>
              </a:rPr>
              <a:t>initially to test the deployment with our test and development</a:t>
            </a:r>
            <a:r>
              <a:rPr lang="en-US" sz="1200" kern="1200" baseline="0" dirty="0" smtClean="0">
                <a:solidFill>
                  <a:schemeClr val="tx1"/>
                </a:solidFill>
                <a:effectLst/>
                <a:latin typeface="+mn-lt"/>
                <a:ea typeface="ＭＳ Ｐゴシック" charset="-128"/>
                <a:cs typeface="ＭＳ Ｐゴシック" charset="-128"/>
              </a:rPr>
              <a:t> </a:t>
            </a:r>
            <a:r>
              <a:rPr lang="en-US" sz="1200" kern="1200" dirty="0" smtClean="0">
                <a:solidFill>
                  <a:schemeClr val="tx1"/>
                </a:solidFill>
                <a:effectLst/>
                <a:latin typeface="+mn-lt"/>
                <a:ea typeface="ＭＳ Ｐゴシック" charset="-128"/>
                <a:cs typeface="ＭＳ Ｐゴシック" charset="-128"/>
              </a:rPr>
              <a:t>(TDS) CRAY.</a:t>
            </a:r>
          </a:p>
          <a:p>
            <a:endParaRPr lang="en-US" dirty="0"/>
          </a:p>
        </p:txBody>
      </p:sp>
      <p:sp>
        <p:nvSpPr>
          <p:cNvPr id="4" name="Slide Number Placeholder 3"/>
          <p:cNvSpPr>
            <a:spLocks noGrp="1"/>
          </p:cNvSpPr>
          <p:nvPr>
            <p:ph type="sldNum" sz="quarter" idx="10"/>
          </p:nvPr>
        </p:nvSpPr>
        <p:spPr/>
        <p:txBody>
          <a:bodyPr/>
          <a:lstStyle/>
          <a:p>
            <a:fld id="{29449BBC-84E8-FA49-B983-65F091FDC426}" type="slidenum">
              <a:rPr lang="en-US" altLang="x-none" smtClean="0"/>
              <a:pPr/>
              <a:t>7</a:t>
            </a:fld>
            <a:endParaRPr lang="en-US" altLang="x-none"/>
          </a:p>
        </p:txBody>
      </p:sp>
    </p:spTree>
    <p:extLst>
      <p:ext uri="{BB962C8B-B14F-4D97-AF65-F5344CB8AC3E}">
        <p14:creationId xmlns:p14="http://schemas.microsoft.com/office/powerpoint/2010/main" val="17343728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Our Security teams recommendations are shown here.</a:t>
            </a:r>
            <a:endParaRPr lang="en-US" dirty="0"/>
          </a:p>
        </p:txBody>
      </p:sp>
      <p:sp>
        <p:nvSpPr>
          <p:cNvPr id="4" name="Slide Number Placeholder 3"/>
          <p:cNvSpPr>
            <a:spLocks noGrp="1"/>
          </p:cNvSpPr>
          <p:nvPr>
            <p:ph type="sldNum" sz="quarter" idx="10"/>
          </p:nvPr>
        </p:nvSpPr>
        <p:spPr/>
        <p:txBody>
          <a:bodyPr/>
          <a:lstStyle/>
          <a:p>
            <a:fld id="{29449BBC-84E8-FA49-B983-65F091FDC426}" type="slidenum">
              <a:rPr lang="en-US" altLang="x-none" smtClean="0"/>
              <a:pPr/>
              <a:t>8</a:t>
            </a:fld>
            <a:endParaRPr lang="en-US" altLang="x-none"/>
          </a:p>
        </p:txBody>
      </p:sp>
    </p:spTree>
    <p:extLst>
      <p:ext uri="{BB962C8B-B14F-4D97-AF65-F5344CB8AC3E}">
        <p14:creationId xmlns:p14="http://schemas.microsoft.com/office/powerpoint/2010/main" val="5674777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is our</a:t>
            </a:r>
            <a:r>
              <a:rPr lang="en-US" dirty="0" smtClean="0"/>
              <a:t> NCSA Mater Jenkins Node</a:t>
            </a:r>
            <a:r>
              <a:rPr lang="en-US" baseline="0" dirty="0" smtClean="0"/>
              <a:t> which is a</a:t>
            </a:r>
            <a:r>
              <a:rPr lang="en-US" dirty="0" smtClean="0"/>
              <a:t> Centos Virtual Machine. The Jenkins Web Server (Port</a:t>
            </a:r>
            <a:r>
              <a:rPr lang="en-US" baseline="0" dirty="0" smtClean="0"/>
              <a:t> 8080) is restricted to Local Host only. </a:t>
            </a:r>
            <a:r>
              <a:rPr lang="en-US" baseline="0" dirty="0" err="1" smtClean="0"/>
              <a:t>IPTables</a:t>
            </a:r>
            <a:r>
              <a:rPr lang="en-US" baseline="0" dirty="0" smtClean="0"/>
              <a:t> restricts access to our server. Apache is used as Front End to Jenkins and handles all security and authorization. It forwards all HTTP requests to Jenkins and returns responses to the client by reverse proxy via </a:t>
            </a:r>
            <a:r>
              <a:rPr lang="en-US" baseline="0" dirty="0" err="1" smtClean="0"/>
              <a:t>mod_proxy</a:t>
            </a:r>
            <a:r>
              <a:rPr lang="en-US" baseline="0" dirty="0" smtClean="0"/>
              <a:t> apache module. It decrypts and encrypts SSL traffic (port 443) which is configured in </a:t>
            </a:r>
            <a:r>
              <a:rPr lang="en-US" baseline="0" dirty="0" err="1" smtClean="0"/>
              <a:t>ssl.conf</a:t>
            </a:r>
            <a:r>
              <a:rPr lang="en-US" baseline="0" dirty="0" smtClean="0"/>
              <a:t>. Authorization is by </a:t>
            </a:r>
            <a:r>
              <a:rPr lang="en-US" baseline="0" dirty="0" err="1" smtClean="0"/>
              <a:t>pwauth</a:t>
            </a:r>
            <a:r>
              <a:rPr lang="en-US" baseline="0" dirty="0" smtClean="0"/>
              <a:t> </a:t>
            </a:r>
            <a:r>
              <a:rPr lang="en-US" sz="1200" kern="1200" dirty="0" smtClean="0">
                <a:solidFill>
                  <a:schemeClr val="tx1"/>
                </a:solidFill>
                <a:effectLst/>
                <a:latin typeface="+mn-lt"/>
                <a:ea typeface="ＭＳ Ｐゴシック" charset="-128"/>
                <a:cs typeface="ＭＳ Ｐゴシック" charset="-128"/>
              </a:rPr>
              <a:t> authenticator</a:t>
            </a:r>
            <a:r>
              <a:rPr lang="en-US" sz="1200" kern="1200" baseline="0" dirty="0" smtClean="0">
                <a:solidFill>
                  <a:schemeClr val="tx1"/>
                </a:solidFill>
                <a:effectLst/>
                <a:latin typeface="+mn-lt"/>
                <a:ea typeface="ＭＳ Ｐゴシック" charset="-128"/>
                <a:cs typeface="ＭＳ Ｐゴシック" charset="-128"/>
              </a:rPr>
              <a:t> which interfaces with our OTP server v</a:t>
            </a:r>
            <a:r>
              <a:rPr lang="en-US" sz="1200" kern="1200" dirty="0" smtClean="0">
                <a:solidFill>
                  <a:schemeClr val="tx1"/>
                </a:solidFill>
                <a:effectLst/>
                <a:latin typeface="+mn-lt"/>
                <a:ea typeface="ＭＳ Ｐゴシック" charset="-128"/>
                <a:cs typeface="ＭＳ Ｐゴシック" charset="-128"/>
              </a:rPr>
              <a:t>ia </a:t>
            </a:r>
            <a:r>
              <a:rPr lang="en-US" sz="1200" kern="1200" dirty="0" err="1" smtClean="0">
                <a:solidFill>
                  <a:schemeClr val="tx1"/>
                </a:solidFill>
                <a:effectLst/>
                <a:latin typeface="+mn-lt"/>
                <a:ea typeface="ＭＳ Ｐゴシック" charset="-128"/>
                <a:cs typeface="ＭＳ Ｐゴシック" charset="-128"/>
              </a:rPr>
              <a:t>mod_authnz_external</a:t>
            </a:r>
            <a:r>
              <a:rPr lang="en-US" sz="1200" kern="1200" dirty="0" smtClean="0">
                <a:solidFill>
                  <a:schemeClr val="tx1"/>
                </a:solidFill>
                <a:effectLst/>
                <a:latin typeface="+mn-lt"/>
                <a:ea typeface="ＭＳ Ｐゴシック" charset="-128"/>
                <a:cs typeface="ＭＳ Ｐゴシック" charset="-128"/>
              </a:rPr>
              <a:t> apache</a:t>
            </a:r>
            <a:r>
              <a:rPr lang="en-US" sz="1200" kern="1200" baseline="0" dirty="0" smtClean="0">
                <a:solidFill>
                  <a:schemeClr val="tx1"/>
                </a:solidFill>
                <a:effectLst/>
                <a:latin typeface="+mn-lt"/>
                <a:ea typeface="ＭＳ Ｐゴシック" charset="-128"/>
                <a:cs typeface="ＭＳ Ｐゴシック" charset="-128"/>
              </a:rPr>
              <a:t> </a:t>
            </a:r>
            <a:r>
              <a:rPr lang="en-US" sz="1200" kern="1200" dirty="0" smtClean="0">
                <a:solidFill>
                  <a:schemeClr val="tx1"/>
                </a:solidFill>
                <a:effectLst/>
                <a:latin typeface="+mn-lt"/>
                <a:ea typeface="ＭＳ Ｐゴシック" charset="-128"/>
                <a:cs typeface="ＭＳ Ｐゴシック" charset="-128"/>
              </a:rPr>
              <a:t>module and Pam.  </a:t>
            </a:r>
            <a:r>
              <a:rPr lang="en-US" sz="1200" b="0" i="0" kern="1200" dirty="0" smtClean="0">
                <a:solidFill>
                  <a:schemeClr val="tx1"/>
                </a:solidFill>
                <a:effectLst/>
                <a:latin typeface="+mn-lt"/>
                <a:ea typeface="ＭＳ Ｐゴシック" charset="-128"/>
                <a:cs typeface="ＭＳ Ｐゴシック" charset="-128"/>
              </a:rPr>
              <a:t>Apache sends username to Jenkins via HTTP header. </a:t>
            </a:r>
            <a:r>
              <a:rPr lang="en-US" sz="1200" kern="1200" dirty="0" smtClean="0">
                <a:solidFill>
                  <a:schemeClr val="tx1"/>
                </a:solidFill>
                <a:effectLst/>
                <a:latin typeface="+mn-lt"/>
                <a:ea typeface="ＭＳ Ｐゴシック" charset="-128"/>
                <a:cs typeface="ＭＳ Ｐゴシック" charset="-128"/>
              </a:rPr>
              <a:t>We use the built-in LDAP plugin to query our LDAP</a:t>
            </a:r>
            <a:r>
              <a:rPr lang="en-US" sz="1200" kern="1200" baseline="0" dirty="0" smtClean="0">
                <a:solidFill>
                  <a:schemeClr val="tx1"/>
                </a:solidFill>
                <a:effectLst/>
                <a:latin typeface="+mn-lt"/>
                <a:ea typeface="ＭＳ Ｐゴシック" charset="-128"/>
                <a:cs typeface="ＭＳ Ｐゴシック" charset="-128"/>
              </a:rPr>
              <a:t> </a:t>
            </a:r>
            <a:r>
              <a:rPr lang="en-US" sz="1200" kern="1200" dirty="0" smtClean="0">
                <a:solidFill>
                  <a:schemeClr val="tx1"/>
                </a:solidFill>
                <a:effectLst/>
                <a:latin typeface="+mn-lt"/>
                <a:ea typeface="ＭＳ Ｐゴシック" charset="-128"/>
                <a:cs typeface="ＭＳ Ｐゴシック" charset="-128"/>
              </a:rPr>
              <a:t>server for</a:t>
            </a:r>
            <a:r>
              <a:rPr lang="en-US" sz="1200" kern="1200" baseline="0" dirty="0" smtClean="0">
                <a:solidFill>
                  <a:schemeClr val="tx1"/>
                </a:solidFill>
                <a:effectLst/>
                <a:latin typeface="+mn-lt"/>
                <a:ea typeface="ＭＳ Ｐゴシック" charset="-128"/>
                <a:cs typeface="ＭＳ Ｐゴシック" charset="-128"/>
              </a:rPr>
              <a:t> a user’s group information. </a:t>
            </a:r>
            <a:r>
              <a:rPr lang="en-US" sz="1200" kern="1200" dirty="0" smtClean="0">
                <a:solidFill>
                  <a:schemeClr val="tx1"/>
                </a:solidFill>
                <a:effectLst/>
                <a:latin typeface="+mn-lt"/>
                <a:ea typeface="ＭＳ Ｐゴシック" charset="-128"/>
                <a:cs typeface="ＭＳ Ｐゴシック" charset="-128"/>
              </a:rPr>
              <a:t>Unencrypted anonymous read</a:t>
            </a:r>
            <a:r>
              <a:rPr lang="en-US" sz="1200" kern="1200" baseline="0" dirty="0" smtClean="0">
                <a:solidFill>
                  <a:schemeClr val="tx1"/>
                </a:solidFill>
                <a:effectLst/>
                <a:latin typeface="+mn-lt"/>
                <a:ea typeface="ＭＳ Ｐゴシック" charset="-128"/>
                <a:cs typeface="ＭＳ Ｐゴシック" charset="-128"/>
              </a:rPr>
              <a:t> only traffic is allowed through port 80 configured in </a:t>
            </a:r>
            <a:r>
              <a:rPr lang="en-US" sz="1200" kern="1200" baseline="0" dirty="0" err="1" smtClean="0">
                <a:solidFill>
                  <a:schemeClr val="tx1"/>
                </a:solidFill>
                <a:effectLst/>
                <a:latin typeface="+mn-lt"/>
                <a:ea typeface="ＭＳ Ｐゴシック" charset="-128"/>
                <a:cs typeface="ＭＳ Ｐゴシック" charset="-128"/>
              </a:rPr>
              <a:t>vhosts.conf</a:t>
            </a:r>
            <a:r>
              <a:rPr lang="en-US" sz="1200" kern="1200" baseline="0" dirty="0" smtClean="0">
                <a:solidFill>
                  <a:schemeClr val="tx1"/>
                </a:solidFill>
                <a:effectLst/>
                <a:latin typeface="+mn-lt"/>
                <a:ea typeface="ＭＳ Ｐゴシック" charset="-128"/>
                <a:cs typeface="ＭＳ Ｐゴシック" charset="-128"/>
              </a:rPr>
              <a:t>. Configuration details are documented in the paper.</a:t>
            </a:r>
            <a:endParaRPr lang="en-US" sz="1200" kern="1200" dirty="0" smtClean="0">
              <a:solidFill>
                <a:schemeClr val="tx1"/>
              </a:solidFill>
              <a:effectLst/>
              <a:latin typeface="+mn-lt"/>
              <a:ea typeface="ＭＳ Ｐゴシック" charset="-128"/>
              <a:cs typeface="ＭＳ Ｐゴシック" charset="-128"/>
            </a:endParaRPr>
          </a:p>
        </p:txBody>
      </p:sp>
      <p:sp>
        <p:nvSpPr>
          <p:cNvPr id="4" name="Slide Number Placeholder 3"/>
          <p:cNvSpPr>
            <a:spLocks noGrp="1"/>
          </p:cNvSpPr>
          <p:nvPr>
            <p:ph type="sldNum" sz="quarter" idx="10"/>
          </p:nvPr>
        </p:nvSpPr>
        <p:spPr/>
        <p:txBody>
          <a:bodyPr/>
          <a:lstStyle/>
          <a:p>
            <a:fld id="{29449BBC-84E8-FA49-B983-65F091FDC426}" type="slidenum">
              <a:rPr lang="en-US" altLang="x-none" smtClean="0"/>
              <a:pPr/>
              <a:t>10</a:t>
            </a:fld>
            <a:endParaRPr lang="en-US" altLang="x-none"/>
          </a:p>
        </p:txBody>
      </p:sp>
    </p:spTree>
    <p:extLst>
      <p:ext uri="{BB962C8B-B14F-4D97-AF65-F5344CB8AC3E}">
        <p14:creationId xmlns:p14="http://schemas.microsoft.com/office/powerpoint/2010/main" val="9255717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9449BBC-84E8-FA49-B983-65F091FDC426}" type="slidenum">
              <a:rPr lang="en-US" altLang="x-none" smtClean="0"/>
              <a:pPr/>
              <a:t>11</a:t>
            </a:fld>
            <a:endParaRPr lang="en-US" altLang="x-none"/>
          </a:p>
        </p:txBody>
      </p:sp>
    </p:spTree>
    <p:extLst>
      <p:ext uri="{BB962C8B-B14F-4D97-AF65-F5344CB8AC3E}">
        <p14:creationId xmlns:p14="http://schemas.microsoft.com/office/powerpoint/2010/main" val="13069952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ＭＳ Ｐゴシック" charset="-128"/>
                <a:cs typeface="ＭＳ Ｐゴシック" charset="-128"/>
              </a:rPr>
              <a:t>We use the Jenkins LDAP plugin to query our LDAP</a:t>
            </a:r>
            <a:r>
              <a:rPr lang="en-US" sz="1200" kern="1200" baseline="0" dirty="0" smtClean="0">
                <a:solidFill>
                  <a:schemeClr val="tx1"/>
                </a:solidFill>
                <a:effectLst/>
                <a:latin typeface="+mn-lt"/>
                <a:ea typeface="ＭＳ Ｐゴシック" charset="-128"/>
                <a:cs typeface="ＭＳ Ｐゴシック" charset="-128"/>
              </a:rPr>
              <a:t> </a:t>
            </a:r>
            <a:r>
              <a:rPr lang="en-US" sz="1200" kern="1200" dirty="0" smtClean="0">
                <a:solidFill>
                  <a:schemeClr val="tx1"/>
                </a:solidFill>
                <a:effectLst/>
                <a:latin typeface="+mn-lt"/>
                <a:ea typeface="ＭＳ Ｐゴシック" charset="-128"/>
                <a:cs typeface="ＭＳ Ｐゴシック" charset="-128"/>
              </a:rPr>
              <a:t>server what group a user belongs to. This greatly simplifies</a:t>
            </a:r>
            <a:r>
              <a:rPr lang="en-US" sz="1200" kern="1200" baseline="0" dirty="0" smtClean="0">
                <a:solidFill>
                  <a:schemeClr val="tx1"/>
                </a:solidFill>
                <a:effectLst/>
                <a:latin typeface="+mn-lt"/>
                <a:ea typeface="ＭＳ Ｐゴシック" charset="-128"/>
                <a:cs typeface="ＭＳ Ｐゴシック" charset="-128"/>
              </a:rPr>
              <a:t> </a:t>
            </a:r>
            <a:r>
              <a:rPr lang="en-US" sz="1200" kern="1200" dirty="0" smtClean="0">
                <a:solidFill>
                  <a:schemeClr val="tx1"/>
                </a:solidFill>
                <a:effectLst/>
                <a:latin typeface="+mn-lt"/>
                <a:ea typeface="ＭＳ Ｐゴシック" charset="-128"/>
                <a:cs typeface="ＭＳ Ｐゴシック" charset="-128"/>
              </a:rPr>
              <a:t>managing the authorization since it can be done based on</a:t>
            </a:r>
            <a:r>
              <a:rPr lang="en-US" sz="1200" kern="1200" baseline="0" dirty="0" smtClean="0">
                <a:solidFill>
                  <a:schemeClr val="tx1"/>
                </a:solidFill>
                <a:effectLst/>
                <a:latin typeface="+mn-lt"/>
                <a:ea typeface="ＭＳ Ｐゴシック" charset="-128"/>
                <a:cs typeface="ＭＳ Ｐゴシック" charset="-128"/>
              </a:rPr>
              <a:t> </a:t>
            </a:r>
            <a:r>
              <a:rPr lang="en-US" sz="1200" kern="1200" dirty="0" smtClean="0">
                <a:solidFill>
                  <a:schemeClr val="tx1"/>
                </a:solidFill>
                <a:effectLst/>
                <a:latin typeface="+mn-lt"/>
                <a:ea typeface="ＭＳ Ｐゴシック" charset="-128"/>
                <a:cs typeface="ＭＳ Ｐゴシック" charset="-128"/>
              </a:rPr>
              <a:t>groups rather than just individual users. The LDAP plugins</a:t>
            </a:r>
            <a:r>
              <a:rPr lang="en-US" sz="1200" kern="1200" baseline="0" dirty="0" smtClean="0">
                <a:solidFill>
                  <a:schemeClr val="tx1"/>
                </a:solidFill>
                <a:effectLst/>
                <a:latin typeface="+mn-lt"/>
                <a:ea typeface="ＭＳ Ｐゴシック" charset="-128"/>
                <a:cs typeface="ＭＳ Ｐゴシック" charset="-128"/>
              </a:rPr>
              <a:t> </a:t>
            </a:r>
            <a:r>
              <a:rPr lang="en-US" sz="1200" kern="1200" dirty="0" smtClean="0">
                <a:solidFill>
                  <a:schemeClr val="tx1"/>
                </a:solidFill>
                <a:effectLst/>
                <a:latin typeface="+mn-lt"/>
                <a:ea typeface="ＭＳ Ｐゴシック" charset="-128"/>
                <a:cs typeface="ＭＳ Ｐゴシック" charset="-128"/>
              </a:rPr>
              <a:t>gets the user information from the HTTP header passed by</a:t>
            </a:r>
            <a:r>
              <a:rPr lang="en-US" sz="1200" kern="1200" baseline="0" dirty="0" smtClean="0">
                <a:solidFill>
                  <a:schemeClr val="tx1"/>
                </a:solidFill>
                <a:effectLst/>
                <a:latin typeface="+mn-lt"/>
                <a:ea typeface="ＭＳ Ｐゴシック" charset="-128"/>
                <a:cs typeface="ＭＳ Ｐゴシック" charset="-128"/>
              </a:rPr>
              <a:t> </a:t>
            </a:r>
            <a:r>
              <a:rPr lang="en-US" sz="1200" kern="1200" dirty="0" smtClean="0">
                <a:solidFill>
                  <a:schemeClr val="tx1"/>
                </a:solidFill>
                <a:effectLst/>
                <a:latin typeface="+mn-lt"/>
                <a:ea typeface="ＭＳ Ｐゴシック" charset="-128"/>
                <a:cs typeface="ＭＳ Ｐゴシック" charset="-128"/>
              </a:rPr>
              <a:t>the reverse proxy set up.</a:t>
            </a:r>
          </a:p>
          <a:p>
            <a:endParaRPr lang="en-US" dirty="0"/>
          </a:p>
        </p:txBody>
      </p:sp>
      <p:sp>
        <p:nvSpPr>
          <p:cNvPr id="4" name="Slide Number Placeholder 3"/>
          <p:cNvSpPr>
            <a:spLocks noGrp="1"/>
          </p:cNvSpPr>
          <p:nvPr>
            <p:ph type="sldNum" sz="quarter" idx="10"/>
          </p:nvPr>
        </p:nvSpPr>
        <p:spPr/>
        <p:txBody>
          <a:bodyPr/>
          <a:lstStyle/>
          <a:p>
            <a:fld id="{29449BBC-84E8-FA49-B983-65F091FDC426}" type="slidenum">
              <a:rPr lang="en-US" altLang="x-none" smtClean="0"/>
              <a:pPr/>
              <a:t>12</a:t>
            </a:fld>
            <a:endParaRPr lang="en-US" altLang="x-none"/>
          </a:p>
        </p:txBody>
      </p:sp>
    </p:spTree>
    <p:extLst>
      <p:ext uri="{BB962C8B-B14F-4D97-AF65-F5344CB8AC3E}">
        <p14:creationId xmlns:p14="http://schemas.microsoft.com/office/powerpoint/2010/main" val="10753551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ＭＳ Ｐゴシック" charset="-128"/>
                <a:cs typeface="ＭＳ Ｐゴシック" charset="-128"/>
              </a:rPr>
              <a:t> We wanted fine grained</a:t>
            </a:r>
            <a:r>
              <a:rPr lang="en-US" sz="1200" kern="1200" baseline="0" dirty="0" smtClean="0">
                <a:solidFill>
                  <a:schemeClr val="tx1"/>
                </a:solidFill>
                <a:effectLst/>
                <a:latin typeface="+mn-lt"/>
                <a:ea typeface="ＭＳ Ｐゴシック" charset="-128"/>
                <a:cs typeface="ＭＳ Ｐゴシック" charset="-128"/>
              </a:rPr>
              <a:t> </a:t>
            </a:r>
            <a:r>
              <a:rPr lang="en-US" sz="1200" kern="1200" dirty="0" smtClean="0">
                <a:solidFill>
                  <a:schemeClr val="tx1"/>
                </a:solidFill>
                <a:effectLst/>
                <a:latin typeface="+mn-lt"/>
                <a:ea typeface="ＭＳ Ｐゴシック" charset="-128"/>
                <a:cs typeface="ＭＳ Ｐゴシック" charset="-128"/>
              </a:rPr>
              <a:t>access control to our instance and therefore selected</a:t>
            </a:r>
            <a:r>
              <a:rPr lang="en-US" sz="1200" kern="1200" baseline="0" dirty="0" smtClean="0">
                <a:solidFill>
                  <a:schemeClr val="tx1"/>
                </a:solidFill>
                <a:effectLst/>
                <a:latin typeface="+mn-lt"/>
                <a:ea typeface="ＭＳ Ｐゴシック" charset="-128"/>
                <a:cs typeface="ＭＳ Ｐゴシック" charset="-128"/>
              </a:rPr>
              <a:t> </a:t>
            </a:r>
            <a:r>
              <a:rPr lang="en-US" sz="1200" kern="1200" dirty="0" smtClean="0">
                <a:solidFill>
                  <a:schemeClr val="tx1"/>
                </a:solidFill>
                <a:effectLst/>
                <a:latin typeface="+mn-lt"/>
                <a:ea typeface="ＭＳ Ｐゴシック" charset="-128"/>
                <a:cs typeface="ＭＳ Ｐゴシック" charset="-128"/>
              </a:rPr>
              <a:t>the ”matrix-based security“ option.  For example we restrict most</a:t>
            </a:r>
            <a:r>
              <a:rPr lang="en-US" sz="1200" kern="1200" baseline="0" dirty="0" smtClean="0">
                <a:solidFill>
                  <a:schemeClr val="tx1"/>
                </a:solidFill>
                <a:effectLst/>
                <a:latin typeface="+mn-lt"/>
                <a:ea typeface="ＭＳ Ｐゴシック" charset="-128"/>
                <a:cs typeface="ＭＳ Ｐゴシック" charset="-128"/>
              </a:rPr>
              <a:t> </a:t>
            </a:r>
            <a:r>
              <a:rPr lang="en-US" sz="1200" kern="1200" dirty="0" smtClean="0">
                <a:solidFill>
                  <a:schemeClr val="tx1"/>
                </a:solidFill>
                <a:effectLst/>
                <a:latin typeface="+mn-lt"/>
                <a:ea typeface="ＭＳ Ｐゴシック" charset="-128"/>
                <a:cs typeface="ＭＳ Ｐゴシック" charset="-128"/>
              </a:rPr>
              <a:t>users from having the ”Job Delete“</a:t>
            </a:r>
            <a:r>
              <a:rPr lang="en-US" sz="1200" kern="1200" baseline="0" dirty="0" smtClean="0">
                <a:solidFill>
                  <a:schemeClr val="tx1"/>
                </a:solidFill>
                <a:effectLst/>
                <a:latin typeface="+mn-lt"/>
                <a:ea typeface="ＭＳ Ｐゴシック" charset="-128"/>
                <a:cs typeface="ＭＳ Ｐゴシック" charset="-128"/>
              </a:rPr>
              <a:t> </a:t>
            </a:r>
            <a:r>
              <a:rPr lang="en-US" sz="1200" kern="1200" dirty="0" smtClean="0">
                <a:solidFill>
                  <a:schemeClr val="tx1"/>
                </a:solidFill>
                <a:effectLst/>
                <a:latin typeface="+mn-lt"/>
                <a:ea typeface="ＭＳ Ｐゴシック" charset="-128"/>
                <a:cs typeface="ＭＳ Ｐゴシック" charset="-128"/>
              </a:rPr>
              <a:t>permission to prevent one user or group from deleting each</a:t>
            </a:r>
            <a:r>
              <a:rPr lang="en-US" sz="1200" kern="1200" baseline="0" dirty="0" smtClean="0">
                <a:solidFill>
                  <a:schemeClr val="tx1"/>
                </a:solidFill>
                <a:effectLst/>
                <a:latin typeface="+mn-lt"/>
                <a:ea typeface="ＭＳ Ｐゴシック" charset="-128"/>
                <a:cs typeface="ＭＳ Ｐゴシック" charset="-128"/>
              </a:rPr>
              <a:t> </a:t>
            </a:r>
            <a:r>
              <a:rPr lang="en-US" sz="1200" kern="1200" dirty="0" smtClean="0">
                <a:solidFill>
                  <a:schemeClr val="tx1"/>
                </a:solidFill>
                <a:effectLst/>
                <a:latin typeface="+mn-lt"/>
                <a:ea typeface="ＭＳ Ｐゴシック" charset="-128"/>
                <a:cs typeface="ＭＳ Ｐゴシック" charset="-128"/>
              </a:rPr>
              <a:t>other’s jobs.</a:t>
            </a:r>
          </a:p>
          <a:p>
            <a:endParaRPr lang="en-US" sz="1200" kern="1200" dirty="0" smtClean="0">
              <a:solidFill>
                <a:schemeClr val="tx1"/>
              </a:solidFill>
              <a:effectLst/>
              <a:latin typeface="+mn-lt"/>
              <a:ea typeface="ＭＳ Ｐゴシック" charset="-128"/>
              <a:cs typeface="ＭＳ Ｐゴシック" charset="-128"/>
            </a:endParaRPr>
          </a:p>
          <a:p>
            <a:endParaRPr lang="en-US" dirty="0"/>
          </a:p>
        </p:txBody>
      </p:sp>
      <p:sp>
        <p:nvSpPr>
          <p:cNvPr id="4" name="Slide Number Placeholder 3"/>
          <p:cNvSpPr>
            <a:spLocks noGrp="1"/>
          </p:cNvSpPr>
          <p:nvPr>
            <p:ph type="sldNum" sz="quarter" idx="10"/>
          </p:nvPr>
        </p:nvSpPr>
        <p:spPr/>
        <p:txBody>
          <a:bodyPr/>
          <a:lstStyle/>
          <a:p>
            <a:fld id="{29449BBC-84E8-FA49-B983-65F091FDC426}" type="slidenum">
              <a:rPr lang="en-US" altLang="x-none" smtClean="0"/>
              <a:pPr/>
              <a:t>13</a:t>
            </a:fld>
            <a:endParaRPr lang="en-US" altLang="x-none"/>
          </a:p>
        </p:txBody>
      </p:sp>
    </p:spTree>
    <p:extLst>
      <p:ext uri="{BB962C8B-B14F-4D97-AF65-F5344CB8AC3E}">
        <p14:creationId xmlns:p14="http://schemas.microsoft.com/office/powerpoint/2010/main" val="16725402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9449BBC-84E8-FA49-B983-65F091FDC426}" type="slidenum">
              <a:rPr lang="en-US" altLang="x-none" smtClean="0"/>
              <a:pPr/>
              <a:t>14</a:t>
            </a:fld>
            <a:endParaRPr lang="en-US" altLang="x-none"/>
          </a:p>
        </p:txBody>
      </p:sp>
    </p:spTree>
    <p:extLst>
      <p:ext uri="{BB962C8B-B14F-4D97-AF65-F5344CB8AC3E}">
        <p14:creationId xmlns:p14="http://schemas.microsoft.com/office/powerpoint/2010/main" val="4951620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990600" y="2743200"/>
            <a:ext cx="7848600" cy="990600"/>
          </a:xfrm>
        </p:spPr>
        <p:txBody>
          <a:bodyPr/>
          <a:lstStyle>
            <a:lvl1pPr algn="l">
              <a:defRPr>
                <a:solidFill>
                  <a:schemeClr val="bg1"/>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990600" y="3886200"/>
            <a:ext cx="6400800" cy="914400"/>
          </a:xfrm>
        </p:spPr>
        <p:txBody>
          <a:bodyPr anchor="ctr">
            <a:normAutofit/>
          </a:bodyPr>
          <a:lstStyle>
            <a:lvl1pPr marL="0" indent="0" algn="l">
              <a:buNone/>
              <a:defRPr sz="2600">
                <a:solidFill>
                  <a:srgbClr val="EFE947"/>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4" name="Date Placeholder 3"/>
          <p:cNvSpPr>
            <a:spLocks noGrp="1"/>
          </p:cNvSpPr>
          <p:nvPr>
            <p:ph type="dt" sz="half" idx="10"/>
          </p:nvPr>
        </p:nvSpPr>
        <p:spPr>
          <a:xfrm>
            <a:off x="6172200" y="609600"/>
            <a:ext cx="2667000" cy="365125"/>
          </a:xfrm>
          <a:prstGeom prst="rect">
            <a:avLst/>
          </a:prstGeom>
        </p:spPr>
        <p:txBody>
          <a:bodyPr vert="horz" wrap="square" lIns="91440" tIns="45720" rIns="91440" bIns="45720" numCol="1" anchor="t" anchorCtr="0" compatLnSpc="1">
            <a:prstTxWarp prst="textNoShape">
              <a:avLst/>
            </a:prstTxWarp>
          </a:bodyPr>
          <a:lstStyle>
            <a:lvl1pPr algn="r">
              <a:defRPr sz="1600">
                <a:solidFill>
                  <a:schemeClr val="bg1"/>
                </a:solidFill>
              </a:defRPr>
            </a:lvl1pPr>
          </a:lstStyle>
          <a:p>
            <a:fld id="{C411A47E-2E0D-594C-8720-AA91FCE8A732}" type="datetime1">
              <a:rPr lang="en-US" altLang="x-none"/>
              <a:pPr/>
              <a:t>5/10/2017</a:t>
            </a:fld>
            <a:endParaRPr lang="en-US" altLang="x-none" dirty="0"/>
          </a:p>
        </p:txBody>
      </p:sp>
    </p:spTree>
    <p:extLst>
      <p:ext uri="{BB962C8B-B14F-4D97-AF65-F5344CB8AC3E}">
        <p14:creationId xmlns:p14="http://schemas.microsoft.com/office/powerpoint/2010/main" val="12569485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81800" y="1143000"/>
            <a:ext cx="1905000" cy="4983163"/>
          </a:xfrm>
        </p:spPr>
        <p:txBody>
          <a:bodyPr vert="eaVert"/>
          <a:lstStyle/>
          <a:p>
            <a:r>
              <a:rPr lang="en-US" dirty="0" smtClean="0"/>
              <a:t>Click to edit Master title style</a:t>
            </a:r>
            <a:endParaRPr lang="en-US" dirty="0"/>
          </a:p>
        </p:txBody>
      </p:sp>
      <p:sp>
        <p:nvSpPr>
          <p:cNvPr id="3" name="Vertical Text Placeholder 2"/>
          <p:cNvSpPr>
            <a:spLocks noGrp="1"/>
          </p:cNvSpPr>
          <p:nvPr>
            <p:ph type="body" orient="vert" idx="1"/>
          </p:nvPr>
        </p:nvSpPr>
        <p:spPr>
          <a:xfrm>
            <a:off x="457200" y="1112837"/>
            <a:ext cx="6172200" cy="498316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5"/>
          <p:cNvSpPr>
            <a:spLocks noGrp="1"/>
          </p:cNvSpPr>
          <p:nvPr>
            <p:ph type="sldNum" sz="quarter" idx="10"/>
          </p:nvPr>
        </p:nvSpPr>
        <p:spPr/>
        <p:txBody>
          <a:bodyPr/>
          <a:lstStyle>
            <a:lvl1pPr>
              <a:defRPr/>
            </a:lvl1pPr>
          </a:lstStyle>
          <a:p>
            <a:fld id="{A02CF844-83D5-2346-8F99-81E9D2A2F67A}" type="slidenum">
              <a:rPr lang="en-US" altLang="x-none"/>
              <a:pPr/>
              <a:t>‹#›</a:t>
            </a:fld>
            <a:endParaRPr lang="en-US" altLang="x-none"/>
          </a:p>
        </p:txBody>
      </p:sp>
      <p:sp>
        <p:nvSpPr>
          <p:cNvPr id="5" name="Footer Placeholder 7"/>
          <p:cNvSpPr>
            <a:spLocks noGrp="1"/>
          </p:cNvSpPr>
          <p:nvPr>
            <p:ph type="ftr" sz="quarter" idx="11"/>
          </p:nvPr>
        </p:nvSpPr>
        <p:spPr/>
        <p:txBody>
          <a:bodyPr/>
          <a:lstStyle>
            <a:lvl1pPr>
              <a:defRPr/>
            </a:lvl1pPr>
          </a:lstStyle>
          <a:p>
            <a:pPr>
              <a:defRPr/>
            </a:pPr>
            <a:r>
              <a:rPr lang="en-US"/>
              <a:t>Presentation Title</a:t>
            </a:r>
          </a:p>
        </p:txBody>
      </p:sp>
    </p:spTree>
    <p:extLst>
      <p:ext uri="{BB962C8B-B14F-4D97-AF65-F5344CB8AC3E}">
        <p14:creationId xmlns:p14="http://schemas.microsoft.com/office/powerpoint/2010/main" val="16930692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Slide Number Placeholder 5"/>
          <p:cNvSpPr>
            <a:spLocks noGrp="1"/>
          </p:cNvSpPr>
          <p:nvPr>
            <p:ph type="sldNum" sz="quarter" idx="10"/>
          </p:nvPr>
        </p:nvSpPr>
        <p:spPr>
          <a:xfrm>
            <a:off x="8534400" y="6507162"/>
            <a:ext cx="457200" cy="274638"/>
          </a:xfrm>
        </p:spPr>
        <p:txBody>
          <a:bodyPr/>
          <a:lstStyle>
            <a:lvl1pPr>
              <a:defRPr/>
            </a:lvl1pPr>
          </a:lstStyle>
          <a:p>
            <a:fld id="{77821069-C6B9-EE41-9840-ABB41A19FC09}" type="slidenum">
              <a:rPr lang="en-US" altLang="x-none"/>
              <a:pPr/>
              <a:t>‹#›</a:t>
            </a:fld>
            <a:endParaRPr lang="en-US" altLang="x-none" dirty="0"/>
          </a:p>
        </p:txBody>
      </p:sp>
      <p:sp>
        <p:nvSpPr>
          <p:cNvPr id="5" name="Footer Placeholder 7"/>
          <p:cNvSpPr>
            <a:spLocks noGrp="1"/>
          </p:cNvSpPr>
          <p:nvPr>
            <p:ph type="ftr" sz="quarter" idx="11"/>
          </p:nvPr>
        </p:nvSpPr>
        <p:spPr>
          <a:xfrm>
            <a:off x="3962400" y="6507162"/>
            <a:ext cx="4572000" cy="274638"/>
          </a:xfrm>
        </p:spPr>
        <p:txBody>
          <a:bodyPr/>
          <a:lstStyle>
            <a:lvl1pPr>
              <a:defRPr/>
            </a:lvl1pPr>
          </a:lstStyle>
          <a:p>
            <a:pPr>
              <a:defRPr/>
            </a:pPr>
            <a:r>
              <a:rPr lang="en-US" dirty="0" smtClean="0"/>
              <a:t>Application-Level Regression Testing Framework using Jenkins</a:t>
            </a:r>
            <a:endParaRPr lang="en-US" dirty="0"/>
          </a:p>
        </p:txBody>
      </p:sp>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7715066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Slide Number Placeholder 5"/>
          <p:cNvSpPr>
            <a:spLocks noGrp="1"/>
          </p:cNvSpPr>
          <p:nvPr>
            <p:ph type="sldNum" sz="quarter" idx="10"/>
          </p:nvPr>
        </p:nvSpPr>
        <p:spPr>
          <a:xfrm>
            <a:off x="8494712" y="6476999"/>
            <a:ext cx="496887" cy="304801"/>
          </a:xfrm>
        </p:spPr>
        <p:txBody>
          <a:bodyPr/>
          <a:lstStyle>
            <a:lvl1pPr>
              <a:defRPr/>
            </a:lvl1pPr>
          </a:lstStyle>
          <a:p>
            <a:fld id="{434A8186-D277-224E-89F3-A18DA6937A73}" type="slidenum">
              <a:rPr lang="en-US" altLang="x-none"/>
              <a:pPr/>
              <a:t>‹#›</a:t>
            </a:fld>
            <a:endParaRPr lang="en-US" altLang="x-none"/>
          </a:p>
        </p:txBody>
      </p:sp>
      <p:sp>
        <p:nvSpPr>
          <p:cNvPr id="5" name="Footer Placeholder 7"/>
          <p:cNvSpPr>
            <a:spLocks noGrp="1"/>
          </p:cNvSpPr>
          <p:nvPr>
            <p:ph type="ftr" sz="quarter" idx="11"/>
          </p:nvPr>
        </p:nvSpPr>
        <p:spPr>
          <a:xfrm>
            <a:off x="3886200" y="6476999"/>
            <a:ext cx="4608512" cy="304801"/>
          </a:xfrm>
        </p:spPr>
        <p:txBody>
          <a:bodyPr/>
          <a:lstStyle>
            <a:lvl1pPr>
              <a:defRPr/>
            </a:lvl1pPr>
          </a:lstStyle>
          <a:p>
            <a:pPr>
              <a:defRPr/>
            </a:pPr>
            <a:r>
              <a:rPr lang="en-US" dirty="0" smtClean="0"/>
              <a:t>Application-Level Regression Testing Framework using Jenkins</a:t>
            </a:r>
          </a:p>
        </p:txBody>
      </p:sp>
    </p:spTree>
    <p:extLst>
      <p:ext uri="{BB962C8B-B14F-4D97-AF65-F5344CB8AC3E}">
        <p14:creationId xmlns:p14="http://schemas.microsoft.com/office/powerpoint/2010/main" val="9987996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304800" y="1905000"/>
            <a:ext cx="4038600" cy="42211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905000"/>
            <a:ext cx="4038600" cy="42211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5"/>
          <p:cNvSpPr>
            <a:spLocks noGrp="1"/>
          </p:cNvSpPr>
          <p:nvPr>
            <p:ph type="sldNum" sz="quarter" idx="10"/>
          </p:nvPr>
        </p:nvSpPr>
        <p:spPr/>
        <p:txBody>
          <a:bodyPr/>
          <a:lstStyle>
            <a:lvl1pPr>
              <a:defRPr/>
            </a:lvl1pPr>
          </a:lstStyle>
          <a:p>
            <a:fld id="{1D2F97AA-5C3A-0046-9A5B-B26611082900}" type="slidenum">
              <a:rPr lang="en-US" altLang="x-none"/>
              <a:pPr/>
              <a:t>‹#›</a:t>
            </a:fld>
            <a:endParaRPr lang="en-US" altLang="x-none"/>
          </a:p>
        </p:txBody>
      </p:sp>
      <p:sp>
        <p:nvSpPr>
          <p:cNvPr id="6" name="Footer Placeholder 7"/>
          <p:cNvSpPr>
            <a:spLocks noGrp="1"/>
          </p:cNvSpPr>
          <p:nvPr>
            <p:ph type="ftr" sz="quarter" idx="11"/>
          </p:nvPr>
        </p:nvSpPr>
        <p:spPr/>
        <p:txBody>
          <a:bodyPr/>
          <a:lstStyle>
            <a:lvl1pPr>
              <a:defRPr/>
            </a:lvl1pPr>
          </a:lstStyle>
          <a:p>
            <a:pPr>
              <a:defRPr/>
            </a:pPr>
            <a:r>
              <a:rPr lang="en-US"/>
              <a:t>Presentation Title</a:t>
            </a:r>
          </a:p>
        </p:txBody>
      </p:sp>
    </p:spTree>
    <p:extLst>
      <p:ext uri="{BB962C8B-B14F-4D97-AF65-F5344CB8AC3E}">
        <p14:creationId xmlns:p14="http://schemas.microsoft.com/office/powerpoint/2010/main" val="20937847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304800" y="1874838"/>
            <a:ext cx="4040188" cy="792162"/>
          </a:xfrm>
        </p:spPr>
        <p:txBody>
          <a:bodyPr anchor="b"/>
          <a:lstStyle>
            <a:lvl1pPr marL="0" indent="0">
              <a:buNone/>
              <a:defRPr sz="2400" b="1" i="0">
                <a:solidFill>
                  <a:srgbClr val="2A6BC8"/>
                </a:solidFill>
                <a:latin typeface="Century Gothic"/>
                <a:cs typeface="Century Gothic"/>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304800" y="2743200"/>
            <a:ext cx="4040188" cy="338296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4645025" y="1874838"/>
            <a:ext cx="4041775" cy="792162"/>
          </a:xfrm>
        </p:spPr>
        <p:txBody>
          <a:bodyPr anchor="b"/>
          <a:lstStyle>
            <a:lvl1pPr marL="0" indent="0">
              <a:buNone/>
              <a:defRPr sz="2400" b="1" i="0">
                <a:solidFill>
                  <a:srgbClr val="2A6BC8"/>
                </a:solidFill>
                <a:latin typeface="Century Gothic"/>
                <a:cs typeface="Century Gothic"/>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6" name="Content Placeholder 5"/>
          <p:cNvSpPr>
            <a:spLocks noGrp="1"/>
          </p:cNvSpPr>
          <p:nvPr>
            <p:ph sz="quarter" idx="4"/>
          </p:nvPr>
        </p:nvSpPr>
        <p:spPr>
          <a:xfrm>
            <a:off x="4645025" y="2743199"/>
            <a:ext cx="4041775" cy="33829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5"/>
          <p:cNvSpPr>
            <a:spLocks noGrp="1"/>
          </p:cNvSpPr>
          <p:nvPr>
            <p:ph type="sldNum" sz="quarter" idx="10"/>
          </p:nvPr>
        </p:nvSpPr>
        <p:spPr>
          <a:xfrm>
            <a:off x="8458200" y="6477001"/>
            <a:ext cx="533400" cy="304800"/>
          </a:xfrm>
        </p:spPr>
        <p:txBody>
          <a:bodyPr/>
          <a:lstStyle>
            <a:lvl1pPr>
              <a:defRPr/>
            </a:lvl1pPr>
          </a:lstStyle>
          <a:p>
            <a:fld id="{A5F5079F-71B2-404D-ACF2-2BF1D4CD42BF}" type="slidenum">
              <a:rPr lang="en-US" altLang="x-none"/>
              <a:pPr/>
              <a:t>‹#›</a:t>
            </a:fld>
            <a:endParaRPr lang="en-US" altLang="x-none"/>
          </a:p>
        </p:txBody>
      </p:sp>
      <p:sp>
        <p:nvSpPr>
          <p:cNvPr id="8" name="Footer Placeholder 7"/>
          <p:cNvSpPr>
            <a:spLocks noGrp="1"/>
          </p:cNvSpPr>
          <p:nvPr>
            <p:ph type="ftr" sz="quarter" idx="11"/>
          </p:nvPr>
        </p:nvSpPr>
        <p:spPr>
          <a:xfrm>
            <a:off x="3886200" y="6477001"/>
            <a:ext cx="4572000" cy="304800"/>
          </a:xfrm>
        </p:spPr>
        <p:txBody>
          <a:bodyPr/>
          <a:lstStyle>
            <a:lvl1pPr>
              <a:defRPr/>
            </a:lvl1pPr>
          </a:lstStyle>
          <a:p>
            <a:pPr>
              <a:defRPr/>
            </a:pPr>
            <a:r>
              <a:rPr lang="en-US" dirty="0" smtClean="0"/>
              <a:t>Application-Level Regression Testing Framework using Jenkins</a:t>
            </a:r>
          </a:p>
        </p:txBody>
      </p:sp>
    </p:spTree>
    <p:extLst>
      <p:ext uri="{BB962C8B-B14F-4D97-AF65-F5344CB8AC3E}">
        <p14:creationId xmlns:p14="http://schemas.microsoft.com/office/powerpoint/2010/main" val="15724635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5"/>
          <p:cNvSpPr>
            <a:spLocks noGrp="1"/>
          </p:cNvSpPr>
          <p:nvPr>
            <p:ph type="sldNum" sz="quarter" idx="10"/>
          </p:nvPr>
        </p:nvSpPr>
        <p:spPr>
          <a:xfrm>
            <a:off x="8489244" y="6477000"/>
            <a:ext cx="533400" cy="304800"/>
          </a:xfrm>
        </p:spPr>
        <p:txBody>
          <a:bodyPr/>
          <a:lstStyle>
            <a:lvl1pPr>
              <a:defRPr/>
            </a:lvl1pPr>
          </a:lstStyle>
          <a:p>
            <a:fld id="{CD6A4AFE-FD60-8341-B85C-76395C915D08}" type="slidenum">
              <a:rPr lang="en-US" altLang="x-none"/>
              <a:pPr/>
              <a:t>‹#›</a:t>
            </a:fld>
            <a:endParaRPr lang="en-US" altLang="x-none" dirty="0"/>
          </a:p>
        </p:txBody>
      </p:sp>
      <p:sp>
        <p:nvSpPr>
          <p:cNvPr id="3" name="Footer Placeholder 7"/>
          <p:cNvSpPr>
            <a:spLocks noGrp="1"/>
          </p:cNvSpPr>
          <p:nvPr>
            <p:ph type="ftr" sz="quarter" idx="11"/>
          </p:nvPr>
        </p:nvSpPr>
        <p:spPr>
          <a:xfrm>
            <a:off x="3886200" y="6477000"/>
            <a:ext cx="4572000" cy="304800"/>
          </a:xfrm>
        </p:spPr>
        <p:txBody>
          <a:bodyPr/>
          <a:lstStyle>
            <a:lvl1pPr>
              <a:defRPr/>
            </a:lvl1pPr>
          </a:lstStyle>
          <a:p>
            <a:pPr>
              <a:defRPr/>
            </a:pPr>
            <a:r>
              <a:rPr lang="en-US" dirty="0" smtClean="0"/>
              <a:t>Application-Level Regression Testing Framework using Jenkins</a:t>
            </a:r>
          </a:p>
        </p:txBody>
      </p:sp>
    </p:spTree>
    <p:extLst>
      <p:ext uri="{BB962C8B-B14F-4D97-AF65-F5344CB8AC3E}">
        <p14:creationId xmlns:p14="http://schemas.microsoft.com/office/powerpoint/2010/main" val="2520006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1143000"/>
            <a:ext cx="3008313" cy="83820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1143000"/>
            <a:ext cx="5111750" cy="4983163"/>
          </a:xfrm>
        </p:spPr>
        <p:txBody>
          <a:bodyPr/>
          <a:lstStyle>
            <a:lvl1pPr>
              <a:defRPr sz="2600"/>
            </a:lvl1pPr>
            <a:lvl2pPr>
              <a:defRPr sz="2400"/>
            </a:lvl2pPr>
            <a:lvl3pPr>
              <a:defRPr sz="2200"/>
            </a:lvl3pPr>
            <a:lvl4pPr>
              <a:defRPr sz="2000"/>
            </a:lvl4pPr>
            <a:lvl5pPr>
              <a:defRPr sz="2000"/>
            </a:lvl5pPr>
            <a:lvl6pPr>
              <a:defRPr sz="2000"/>
            </a:lvl6pPr>
            <a:lvl7pPr>
              <a:defRPr sz="2000"/>
            </a:lvl7pPr>
            <a:lvl8pPr>
              <a:defRPr sz="2000"/>
            </a:lvl8pPr>
            <a:lvl9pPr>
              <a:defRPr sz="20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3"/>
          <p:cNvSpPr>
            <a:spLocks noGrp="1"/>
          </p:cNvSpPr>
          <p:nvPr>
            <p:ph type="body" sz="half" idx="2"/>
          </p:nvPr>
        </p:nvSpPr>
        <p:spPr>
          <a:xfrm>
            <a:off x="457200" y="2133600"/>
            <a:ext cx="3008313" cy="39925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5"/>
          <p:cNvSpPr>
            <a:spLocks noGrp="1"/>
          </p:cNvSpPr>
          <p:nvPr>
            <p:ph type="sldNum" sz="quarter" idx="10"/>
          </p:nvPr>
        </p:nvSpPr>
        <p:spPr/>
        <p:txBody>
          <a:bodyPr/>
          <a:lstStyle>
            <a:lvl1pPr>
              <a:defRPr/>
            </a:lvl1pPr>
          </a:lstStyle>
          <a:p>
            <a:fld id="{D0B77653-2665-3C47-B795-4723120A4649}" type="slidenum">
              <a:rPr lang="en-US" altLang="x-none"/>
              <a:pPr/>
              <a:t>‹#›</a:t>
            </a:fld>
            <a:endParaRPr lang="en-US" altLang="x-none"/>
          </a:p>
        </p:txBody>
      </p:sp>
      <p:sp>
        <p:nvSpPr>
          <p:cNvPr id="6" name="Footer Placeholder 7"/>
          <p:cNvSpPr>
            <a:spLocks noGrp="1"/>
          </p:cNvSpPr>
          <p:nvPr>
            <p:ph type="ftr" sz="quarter" idx="11"/>
          </p:nvPr>
        </p:nvSpPr>
        <p:spPr/>
        <p:txBody>
          <a:bodyPr/>
          <a:lstStyle>
            <a:lvl1pPr>
              <a:defRPr/>
            </a:lvl1pPr>
          </a:lstStyle>
          <a:p>
            <a:pPr>
              <a:defRPr/>
            </a:pPr>
            <a:r>
              <a:rPr lang="en-US" dirty="0"/>
              <a:t>Presentation Title</a:t>
            </a:r>
          </a:p>
        </p:txBody>
      </p:sp>
    </p:spTree>
    <p:extLst>
      <p:ext uri="{BB962C8B-B14F-4D97-AF65-F5344CB8AC3E}">
        <p14:creationId xmlns:p14="http://schemas.microsoft.com/office/powerpoint/2010/main" val="5374079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1143000"/>
            <a:ext cx="5486400" cy="3584575"/>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5"/>
          <p:cNvSpPr>
            <a:spLocks noGrp="1"/>
          </p:cNvSpPr>
          <p:nvPr>
            <p:ph type="sldNum" sz="quarter" idx="10"/>
          </p:nvPr>
        </p:nvSpPr>
        <p:spPr/>
        <p:txBody>
          <a:bodyPr/>
          <a:lstStyle>
            <a:lvl1pPr>
              <a:defRPr/>
            </a:lvl1pPr>
          </a:lstStyle>
          <a:p>
            <a:fld id="{B7A18D55-6378-D245-A533-DACB23932F4B}" type="slidenum">
              <a:rPr lang="en-US" altLang="x-none"/>
              <a:pPr/>
              <a:t>‹#›</a:t>
            </a:fld>
            <a:endParaRPr lang="en-US" altLang="x-none"/>
          </a:p>
        </p:txBody>
      </p:sp>
      <p:sp>
        <p:nvSpPr>
          <p:cNvPr id="6" name="Footer Placeholder 7"/>
          <p:cNvSpPr>
            <a:spLocks noGrp="1"/>
          </p:cNvSpPr>
          <p:nvPr>
            <p:ph type="ftr" sz="quarter" idx="11"/>
          </p:nvPr>
        </p:nvSpPr>
        <p:spPr/>
        <p:txBody>
          <a:bodyPr/>
          <a:lstStyle>
            <a:lvl1pPr>
              <a:defRPr/>
            </a:lvl1pPr>
          </a:lstStyle>
          <a:p>
            <a:pPr>
              <a:defRPr/>
            </a:pPr>
            <a:r>
              <a:rPr lang="en-US"/>
              <a:t>Presentation Title</a:t>
            </a:r>
          </a:p>
        </p:txBody>
      </p:sp>
    </p:spTree>
    <p:extLst>
      <p:ext uri="{BB962C8B-B14F-4D97-AF65-F5344CB8AC3E}">
        <p14:creationId xmlns:p14="http://schemas.microsoft.com/office/powerpoint/2010/main" val="20469153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5"/>
          <p:cNvSpPr>
            <a:spLocks noGrp="1"/>
          </p:cNvSpPr>
          <p:nvPr>
            <p:ph type="sldNum" sz="quarter" idx="10"/>
          </p:nvPr>
        </p:nvSpPr>
        <p:spPr/>
        <p:txBody>
          <a:bodyPr/>
          <a:lstStyle>
            <a:lvl1pPr>
              <a:defRPr/>
            </a:lvl1pPr>
          </a:lstStyle>
          <a:p>
            <a:fld id="{6AC5BDA8-9EB0-434F-B6AE-2D43483C5424}" type="slidenum">
              <a:rPr lang="en-US" altLang="x-none"/>
              <a:pPr/>
              <a:t>‹#›</a:t>
            </a:fld>
            <a:endParaRPr lang="en-US" altLang="x-none"/>
          </a:p>
        </p:txBody>
      </p:sp>
      <p:sp>
        <p:nvSpPr>
          <p:cNvPr id="5" name="Footer Placeholder 7"/>
          <p:cNvSpPr>
            <a:spLocks noGrp="1"/>
          </p:cNvSpPr>
          <p:nvPr>
            <p:ph type="ftr" sz="quarter" idx="11"/>
          </p:nvPr>
        </p:nvSpPr>
        <p:spPr/>
        <p:txBody>
          <a:bodyPr/>
          <a:lstStyle>
            <a:lvl1pPr>
              <a:defRPr/>
            </a:lvl1pPr>
          </a:lstStyle>
          <a:p>
            <a:pPr>
              <a:defRPr/>
            </a:pPr>
            <a:r>
              <a:rPr lang="en-US"/>
              <a:t>Presentation Title</a:t>
            </a:r>
          </a:p>
        </p:txBody>
      </p:sp>
    </p:spTree>
    <p:extLst>
      <p:ext uri="{BB962C8B-B14F-4D97-AF65-F5344CB8AC3E}">
        <p14:creationId xmlns:p14="http://schemas.microsoft.com/office/powerpoint/2010/main" val="19651242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2"/>
          <a:srcRect/>
          <a:stretch>
            <a:fillRect/>
          </a:stretch>
        </a:blip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304800" y="990600"/>
            <a:ext cx="838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en-US" altLang="x-none"/>
              <a:t>Click to edit Master title style</a:t>
            </a:r>
          </a:p>
        </p:txBody>
      </p:sp>
      <p:sp>
        <p:nvSpPr>
          <p:cNvPr id="1027" name="Text Placeholder 2"/>
          <p:cNvSpPr>
            <a:spLocks noGrp="1"/>
          </p:cNvSpPr>
          <p:nvPr>
            <p:ph type="body" idx="1"/>
          </p:nvPr>
        </p:nvSpPr>
        <p:spPr bwMode="auto">
          <a:xfrm>
            <a:off x="304800" y="1981200"/>
            <a:ext cx="8382000" cy="419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altLang="x-none"/>
              <a:t>Click to edit Master text styles</a:t>
            </a:r>
          </a:p>
          <a:p>
            <a:pPr lvl="1"/>
            <a:r>
              <a:rPr lang="en-US" altLang="x-none"/>
              <a:t>Second level</a:t>
            </a:r>
          </a:p>
          <a:p>
            <a:pPr lvl="2"/>
            <a:r>
              <a:rPr lang="en-US" altLang="x-none"/>
              <a:t>Third level</a:t>
            </a:r>
          </a:p>
          <a:p>
            <a:pPr lvl="3"/>
            <a:r>
              <a:rPr lang="en-US" altLang="x-none"/>
              <a:t>Fourth level</a:t>
            </a:r>
          </a:p>
          <a:p>
            <a:pPr lvl="4"/>
            <a:r>
              <a:rPr lang="en-US" altLang="x-none"/>
              <a:t>Fifth level</a:t>
            </a:r>
          </a:p>
        </p:txBody>
      </p:sp>
      <p:sp>
        <p:nvSpPr>
          <p:cNvPr id="6" name="Slide Number Placeholder 5"/>
          <p:cNvSpPr>
            <a:spLocks noGrp="1"/>
          </p:cNvSpPr>
          <p:nvPr>
            <p:ph type="sldNum" sz="quarter" idx="4"/>
          </p:nvPr>
        </p:nvSpPr>
        <p:spPr>
          <a:xfrm>
            <a:off x="8153400" y="6553200"/>
            <a:ext cx="838200" cy="228600"/>
          </a:xfrm>
          <a:prstGeom prst="rect">
            <a:avLst/>
          </a:prstGeom>
        </p:spPr>
        <p:txBody>
          <a:bodyPr vert="horz" wrap="square" lIns="91440" tIns="45720" rIns="91440" bIns="45720" numCol="1" anchor="ctr" anchorCtr="0" compatLnSpc="1">
            <a:prstTxWarp prst="textNoShape">
              <a:avLst/>
            </a:prstTxWarp>
          </a:bodyPr>
          <a:lstStyle>
            <a:lvl1pPr algn="r">
              <a:defRPr sz="1000">
                <a:solidFill>
                  <a:schemeClr val="bg1"/>
                </a:solidFill>
              </a:defRPr>
            </a:lvl1pPr>
          </a:lstStyle>
          <a:p>
            <a:fld id="{41E04BE9-C85B-8D4D-AF29-4BE70D717CBD}" type="slidenum">
              <a:rPr lang="en-US" altLang="x-none"/>
              <a:pPr/>
              <a:t>‹#›</a:t>
            </a:fld>
            <a:endParaRPr lang="en-US" altLang="x-none"/>
          </a:p>
        </p:txBody>
      </p:sp>
      <p:sp>
        <p:nvSpPr>
          <p:cNvPr id="8" name="Footer Placeholder 7"/>
          <p:cNvSpPr>
            <a:spLocks noGrp="1"/>
          </p:cNvSpPr>
          <p:nvPr>
            <p:ph type="ftr" sz="quarter" idx="3"/>
          </p:nvPr>
        </p:nvSpPr>
        <p:spPr>
          <a:xfrm>
            <a:off x="4953000" y="6537325"/>
            <a:ext cx="3200400" cy="244475"/>
          </a:xfrm>
          <a:prstGeom prst="rect">
            <a:avLst/>
          </a:prstGeom>
        </p:spPr>
        <p:txBody>
          <a:bodyPr vert="horz" wrap="square" lIns="91440" tIns="45720" rIns="91440" bIns="45720" numCol="1" anchor="ctr" anchorCtr="0" compatLnSpc="1">
            <a:prstTxWarp prst="textNoShape">
              <a:avLst/>
            </a:prstTxWarp>
          </a:bodyPr>
          <a:lstStyle>
            <a:lvl1pPr algn="ctr">
              <a:defRPr sz="1200">
                <a:solidFill>
                  <a:schemeClr val="bg1"/>
                </a:solidFill>
                <a:latin typeface="Arial" pitchFamily="28" charset="0"/>
                <a:ea typeface="ＭＳ Ｐゴシック" pitchFamily="28" charset="-128"/>
                <a:cs typeface="ＭＳ Ｐゴシック" pitchFamily="28" charset="-128"/>
              </a:defRPr>
            </a:lvl1pPr>
          </a:lstStyle>
          <a:p>
            <a:pPr>
              <a:defRPr/>
            </a:pPr>
            <a:r>
              <a:rPr lang="en-US" dirty="0"/>
              <a:t>Presentation Title</a:t>
            </a:r>
          </a:p>
        </p:txBody>
      </p:sp>
    </p:spTree>
  </p:cSld>
  <p:clrMap bg1="lt1" tx1="dk1" bg2="lt2" tx2="dk2" accent1="accent1" accent2="accent2" accent3="accent3" accent4="accent4" accent5="accent5" accent6="accent6" hlink="hlink" folHlink="folHlink"/>
  <p:sldLayoutIdLst>
    <p:sldLayoutId id="2147483837" r:id="rId1"/>
    <p:sldLayoutId id="2147483827" r:id="rId2"/>
    <p:sldLayoutId id="2147483828" r:id="rId3"/>
    <p:sldLayoutId id="2147483829" r:id="rId4"/>
    <p:sldLayoutId id="2147483830" r:id="rId5"/>
    <p:sldLayoutId id="2147483832" r:id="rId6"/>
    <p:sldLayoutId id="2147483833" r:id="rId7"/>
    <p:sldLayoutId id="2147483834" r:id="rId8"/>
    <p:sldLayoutId id="2147483835" r:id="rId9"/>
    <p:sldLayoutId id="2147483836" r:id="rId10"/>
  </p:sldLayoutIdLst>
  <p:hf hdr="0"/>
  <p:txStyles>
    <p:titleStyle>
      <a:lvl1pPr algn="l" defTabSz="457200" rtl="0" eaLnBrk="0" fontAlgn="base" hangingPunct="0">
        <a:spcBef>
          <a:spcPct val="0"/>
        </a:spcBef>
        <a:spcAft>
          <a:spcPct val="0"/>
        </a:spcAft>
        <a:defRPr sz="3000" b="1" kern="1200">
          <a:solidFill>
            <a:srgbClr val="2A6BC8"/>
          </a:solidFill>
          <a:latin typeface="Century Gothic"/>
          <a:ea typeface="ＭＳ Ｐゴシック" charset="-128"/>
          <a:cs typeface="Century Gothic"/>
        </a:defRPr>
      </a:lvl1pPr>
      <a:lvl2pPr algn="l" defTabSz="457200" rtl="0" eaLnBrk="0" fontAlgn="base" hangingPunct="0">
        <a:spcBef>
          <a:spcPct val="0"/>
        </a:spcBef>
        <a:spcAft>
          <a:spcPct val="0"/>
        </a:spcAft>
        <a:defRPr sz="3000" b="1">
          <a:solidFill>
            <a:srgbClr val="2A6BC8"/>
          </a:solidFill>
          <a:latin typeface="Century Gothic" charset="0"/>
          <a:ea typeface="ＭＳ Ｐゴシック" charset="-128"/>
          <a:cs typeface="Century Gothic" pitchFamily="-106" charset="0"/>
        </a:defRPr>
      </a:lvl2pPr>
      <a:lvl3pPr algn="l" defTabSz="457200" rtl="0" eaLnBrk="0" fontAlgn="base" hangingPunct="0">
        <a:spcBef>
          <a:spcPct val="0"/>
        </a:spcBef>
        <a:spcAft>
          <a:spcPct val="0"/>
        </a:spcAft>
        <a:defRPr sz="3000" b="1">
          <a:solidFill>
            <a:srgbClr val="2A6BC8"/>
          </a:solidFill>
          <a:latin typeface="Century Gothic" charset="0"/>
          <a:ea typeface="ＭＳ Ｐゴシック" charset="-128"/>
          <a:cs typeface="Century Gothic" pitchFamily="-106" charset="0"/>
        </a:defRPr>
      </a:lvl3pPr>
      <a:lvl4pPr algn="l" defTabSz="457200" rtl="0" eaLnBrk="0" fontAlgn="base" hangingPunct="0">
        <a:spcBef>
          <a:spcPct val="0"/>
        </a:spcBef>
        <a:spcAft>
          <a:spcPct val="0"/>
        </a:spcAft>
        <a:defRPr sz="3000" b="1">
          <a:solidFill>
            <a:srgbClr val="2A6BC8"/>
          </a:solidFill>
          <a:latin typeface="Century Gothic" charset="0"/>
          <a:ea typeface="ＭＳ Ｐゴシック" charset="-128"/>
          <a:cs typeface="Century Gothic" pitchFamily="-106" charset="0"/>
        </a:defRPr>
      </a:lvl4pPr>
      <a:lvl5pPr algn="l" defTabSz="457200" rtl="0" eaLnBrk="0" fontAlgn="base" hangingPunct="0">
        <a:spcBef>
          <a:spcPct val="0"/>
        </a:spcBef>
        <a:spcAft>
          <a:spcPct val="0"/>
        </a:spcAft>
        <a:defRPr sz="3000" b="1">
          <a:solidFill>
            <a:srgbClr val="2A6BC8"/>
          </a:solidFill>
          <a:latin typeface="Century Gothic" charset="0"/>
          <a:ea typeface="ＭＳ Ｐゴシック" charset="-128"/>
          <a:cs typeface="Century Gothic" pitchFamily="-106" charset="0"/>
        </a:defRPr>
      </a:lvl5pPr>
      <a:lvl6pPr marL="457200" algn="l" defTabSz="457200" rtl="0" fontAlgn="base">
        <a:spcBef>
          <a:spcPct val="0"/>
        </a:spcBef>
        <a:spcAft>
          <a:spcPct val="0"/>
        </a:spcAft>
        <a:defRPr sz="3000" b="1">
          <a:solidFill>
            <a:srgbClr val="2A6BC8"/>
          </a:solidFill>
          <a:latin typeface="Century Gothic" charset="0"/>
          <a:ea typeface="ＭＳ Ｐゴシック" charset="-128"/>
        </a:defRPr>
      </a:lvl6pPr>
      <a:lvl7pPr marL="914400" algn="l" defTabSz="457200" rtl="0" fontAlgn="base">
        <a:spcBef>
          <a:spcPct val="0"/>
        </a:spcBef>
        <a:spcAft>
          <a:spcPct val="0"/>
        </a:spcAft>
        <a:defRPr sz="3000" b="1">
          <a:solidFill>
            <a:srgbClr val="2A6BC8"/>
          </a:solidFill>
          <a:latin typeface="Century Gothic" charset="0"/>
          <a:ea typeface="ＭＳ Ｐゴシック" charset="-128"/>
        </a:defRPr>
      </a:lvl7pPr>
      <a:lvl8pPr marL="1371600" algn="l" defTabSz="457200" rtl="0" fontAlgn="base">
        <a:spcBef>
          <a:spcPct val="0"/>
        </a:spcBef>
        <a:spcAft>
          <a:spcPct val="0"/>
        </a:spcAft>
        <a:defRPr sz="3000" b="1">
          <a:solidFill>
            <a:srgbClr val="2A6BC8"/>
          </a:solidFill>
          <a:latin typeface="Century Gothic" charset="0"/>
          <a:ea typeface="ＭＳ Ｐゴシック" charset="-128"/>
        </a:defRPr>
      </a:lvl8pPr>
      <a:lvl9pPr marL="1828800" algn="l" defTabSz="457200" rtl="0" fontAlgn="base">
        <a:spcBef>
          <a:spcPct val="0"/>
        </a:spcBef>
        <a:spcAft>
          <a:spcPct val="0"/>
        </a:spcAft>
        <a:defRPr sz="3000" b="1">
          <a:solidFill>
            <a:srgbClr val="2A6BC8"/>
          </a:solidFill>
          <a:latin typeface="Century Gothic" charset="0"/>
          <a:ea typeface="ＭＳ Ｐゴシック" charset="-128"/>
        </a:defRPr>
      </a:lvl9pPr>
    </p:titleStyle>
    <p:bodyStyle>
      <a:lvl1pPr marL="342900" indent="-342900" algn="l" defTabSz="457200" rtl="0" eaLnBrk="0" fontAlgn="base" hangingPunct="0">
        <a:spcBef>
          <a:spcPct val="20000"/>
        </a:spcBef>
        <a:spcAft>
          <a:spcPct val="0"/>
        </a:spcAft>
        <a:buClr>
          <a:srgbClr val="558ED5"/>
        </a:buClr>
        <a:buFont typeface="Arial" charset="0"/>
        <a:buChar char="•"/>
        <a:defRPr sz="2800" kern="1200">
          <a:solidFill>
            <a:srgbClr val="2E454E"/>
          </a:solidFill>
          <a:latin typeface="Arial"/>
          <a:ea typeface="ＭＳ Ｐゴシック" charset="-128"/>
          <a:cs typeface="Arial"/>
        </a:defRPr>
      </a:lvl1pPr>
      <a:lvl2pPr marL="742950" indent="-285750" algn="l" defTabSz="457200" rtl="0" eaLnBrk="0" fontAlgn="base" hangingPunct="0">
        <a:spcBef>
          <a:spcPct val="20000"/>
        </a:spcBef>
        <a:spcAft>
          <a:spcPct val="0"/>
        </a:spcAft>
        <a:buClr>
          <a:srgbClr val="558ED5"/>
        </a:buClr>
        <a:buFont typeface="Arial" charset="0"/>
        <a:buChar char="•"/>
        <a:defRPr sz="2600" kern="1200">
          <a:solidFill>
            <a:srgbClr val="2E454E"/>
          </a:solidFill>
          <a:latin typeface="Arial"/>
          <a:ea typeface="ＭＳ Ｐゴシック" charset="-128"/>
          <a:cs typeface="Arial"/>
        </a:defRPr>
      </a:lvl2pPr>
      <a:lvl3pPr marL="1143000" indent="-228600" algn="l" defTabSz="457200" rtl="0" eaLnBrk="0" fontAlgn="base" hangingPunct="0">
        <a:spcBef>
          <a:spcPct val="20000"/>
        </a:spcBef>
        <a:spcAft>
          <a:spcPct val="0"/>
        </a:spcAft>
        <a:buClr>
          <a:srgbClr val="558ED5"/>
        </a:buClr>
        <a:buFont typeface="Arial" charset="0"/>
        <a:buChar char="•"/>
        <a:defRPr sz="2400" kern="1200">
          <a:solidFill>
            <a:srgbClr val="2E454E"/>
          </a:solidFill>
          <a:latin typeface="Arial"/>
          <a:ea typeface="ＭＳ Ｐゴシック" charset="-128"/>
          <a:cs typeface="Arial"/>
        </a:defRPr>
      </a:lvl3pPr>
      <a:lvl4pPr marL="1600200" indent="-228600" algn="l" defTabSz="457200" rtl="0" eaLnBrk="0" fontAlgn="base" hangingPunct="0">
        <a:spcBef>
          <a:spcPct val="20000"/>
        </a:spcBef>
        <a:spcAft>
          <a:spcPct val="0"/>
        </a:spcAft>
        <a:buClr>
          <a:srgbClr val="558ED5"/>
        </a:buClr>
        <a:buFont typeface="Arial" charset="0"/>
        <a:buChar char="•"/>
        <a:defRPr sz="2000" kern="1200">
          <a:solidFill>
            <a:srgbClr val="2E454E"/>
          </a:solidFill>
          <a:latin typeface="Arial"/>
          <a:ea typeface="ＭＳ Ｐゴシック" charset="-128"/>
          <a:cs typeface="Arial"/>
        </a:defRPr>
      </a:lvl4pPr>
      <a:lvl5pPr marL="2057400" indent="-228600" algn="l" defTabSz="457200" rtl="0" eaLnBrk="0" fontAlgn="base" hangingPunct="0">
        <a:spcBef>
          <a:spcPct val="20000"/>
        </a:spcBef>
        <a:spcAft>
          <a:spcPct val="0"/>
        </a:spcAft>
        <a:buClr>
          <a:srgbClr val="558ED5"/>
        </a:buClr>
        <a:buFont typeface="Arial" charset="0"/>
        <a:buChar char="•"/>
        <a:defRPr sz="2000" kern="1200">
          <a:solidFill>
            <a:srgbClr val="2E454E"/>
          </a:solidFill>
          <a:latin typeface="Arial"/>
          <a:ea typeface="ＭＳ Ｐゴシック" charset="-128"/>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bwjenkins.ncsa.illinois.edu/job/Lustre_Check_OST_BW/7218/display/redirect"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hyperlink" Target="http://bwjenkins.ncsa.illinois.edu/job/Lustre_Check_OST_BW/ws/bw_active" TargetMode="External"/><Relationship Id="rId4" Type="http://schemas.openxmlformats.org/officeDocument/2006/relationships/hyperlink" Target="http://bwjenkins.ncsa.illinois.edu/job/Lustre_Check_OST_BW/ws/"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hyperlink" Target="http://bwjenkins.ncsa.illinois.edu/"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pkg.jenkins-ci.org/redhat-stable/jenkins-ci.org.key" TargetMode="External"/><Relationship Id="rId2" Type="http://schemas.openxmlformats.org/officeDocument/2006/relationships/hyperlink" Target="http://pkg.jenkins-ci.org/redhat-stable/jenkins.rep"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p:cNvSpPr>
            <a:spLocks noGrp="1"/>
          </p:cNvSpPr>
          <p:nvPr>
            <p:ph type="ctrTitle"/>
          </p:nvPr>
        </p:nvSpPr>
        <p:spPr>
          <a:xfrm>
            <a:off x="685800" y="2514600"/>
            <a:ext cx="7848600" cy="1066800"/>
          </a:xfrm>
        </p:spPr>
        <p:txBody>
          <a:bodyPr>
            <a:normAutofit/>
          </a:bodyPr>
          <a:lstStyle/>
          <a:p>
            <a:pPr algn="ctr" eaLnBrk="1" hangingPunct="1"/>
            <a:r>
              <a:rPr lang="en-US" dirty="0"/>
              <a:t>Application-Level Regression Testing Framework using Jenkins </a:t>
            </a:r>
            <a:endParaRPr lang="x-none" altLang="x-none" dirty="0">
              <a:latin typeface="Century Gothic" charset="0"/>
            </a:endParaRPr>
          </a:p>
        </p:txBody>
      </p:sp>
      <p:sp>
        <p:nvSpPr>
          <p:cNvPr id="15362" name="Subtitle 2"/>
          <p:cNvSpPr>
            <a:spLocks noGrp="1"/>
          </p:cNvSpPr>
          <p:nvPr>
            <p:ph type="subTitle" idx="1"/>
          </p:nvPr>
        </p:nvSpPr>
        <p:spPr>
          <a:xfrm>
            <a:off x="990600" y="3581400"/>
            <a:ext cx="7162800" cy="1524000"/>
          </a:xfrm>
        </p:spPr>
        <p:txBody>
          <a:bodyPr anchor="ctr">
            <a:normAutofit fontScale="55000" lnSpcReduction="20000"/>
          </a:bodyPr>
          <a:lstStyle/>
          <a:p>
            <a:pPr algn="ctr"/>
            <a:endParaRPr lang="en-US" sz="2800" b="1" dirty="0" smtClean="0">
              <a:solidFill>
                <a:schemeClr val="tx1"/>
              </a:solidFill>
            </a:endParaRPr>
          </a:p>
          <a:p>
            <a:pPr algn="ctr"/>
            <a:r>
              <a:rPr lang="en-US" sz="3600" b="1" dirty="0" smtClean="0">
                <a:solidFill>
                  <a:schemeClr val="tx1"/>
                </a:solidFill>
              </a:rPr>
              <a:t>Timothy A. Bouvet, NCSA, University of Illinois</a:t>
            </a:r>
          </a:p>
          <a:p>
            <a:pPr algn="ctr"/>
            <a:r>
              <a:rPr lang="en-US" sz="3600" b="1" dirty="0" smtClean="0">
                <a:solidFill>
                  <a:schemeClr val="tx1"/>
                </a:solidFill>
              </a:rPr>
              <a:t>Reuben D. </a:t>
            </a:r>
            <a:r>
              <a:rPr lang="en-US" sz="3600" b="1" dirty="0" err="1" smtClean="0">
                <a:solidFill>
                  <a:schemeClr val="tx1"/>
                </a:solidFill>
              </a:rPr>
              <a:t>Budiardja</a:t>
            </a:r>
            <a:r>
              <a:rPr lang="en-US" sz="3600" b="1" dirty="0" smtClean="0">
                <a:solidFill>
                  <a:schemeClr val="tx1"/>
                </a:solidFill>
              </a:rPr>
              <a:t>, ORNL, Oak Ridge, Tennessee</a:t>
            </a:r>
          </a:p>
          <a:p>
            <a:pPr algn="ctr"/>
            <a:r>
              <a:rPr lang="en-US" sz="3600" b="1" dirty="0" smtClean="0">
                <a:solidFill>
                  <a:schemeClr val="tx1"/>
                </a:solidFill>
              </a:rPr>
              <a:t>Galen W. Arnold, NCSA</a:t>
            </a:r>
            <a:r>
              <a:rPr lang="en-US" sz="3600" b="1" dirty="0">
                <a:solidFill>
                  <a:schemeClr val="tx1"/>
                </a:solidFill>
              </a:rPr>
              <a:t>, University of </a:t>
            </a:r>
            <a:r>
              <a:rPr lang="en-US" sz="3600" b="1" dirty="0" smtClean="0">
                <a:solidFill>
                  <a:schemeClr val="tx1"/>
                </a:solidFill>
              </a:rPr>
              <a:t>Illinois</a:t>
            </a:r>
          </a:p>
          <a:p>
            <a:pPr algn="ctr"/>
            <a:r>
              <a:rPr lang="en-US" sz="3600" b="1" dirty="0" smtClean="0">
                <a:solidFill>
                  <a:schemeClr val="tx1"/>
                </a:solidFill>
              </a:rPr>
              <a:t>Gregory H. Bauer, </a:t>
            </a:r>
            <a:r>
              <a:rPr lang="en-US" sz="3600" b="1" dirty="0">
                <a:solidFill>
                  <a:schemeClr val="tx1"/>
                </a:solidFill>
              </a:rPr>
              <a:t>NCSA, University of </a:t>
            </a:r>
            <a:r>
              <a:rPr lang="en-US" sz="3600" b="1" dirty="0" smtClean="0">
                <a:solidFill>
                  <a:schemeClr val="tx1"/>
                </a:solidFill>
              </a:rPr>
              <a:t>Illinois</a:t>
            </a:r>
          </a:p>
          <a:p>
            <a:pPr algn="ctr"/>
            <a:endParaRPr lang="en-US" sz="3600" b="1" dirty="0">
              <a:solidFill>
                <a:srgbClr val="3366FF"/>
              </a:solidFill>
            </a:endParaRPr>
          </a:p>
        </p:txBody>
      </p:sp>
      <p:sp>
        <p:nvSpPr>
          <p:cNvPr id="15363" name="Date Placeholder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4A5354CB-FAE6-A64E-AC61-05FBF20466D1}" type="datetime4">
              <a:rPr lang="en-US" altLang="x-none" sz="1600">
                <a:solidFill>
                  <a:schemeClr val="bg1"/>
                </a:solidFill>
              </a:rPr>
              <a:pPr eaLnBrk="1" hangingPunct="1"/>
              <a:t>May 10, 2017</a:t>
            </a:fld>
            <a:endParaRPr lang="en-US" altLang="x-none" sz="1600" dirty="0">
              <a:solidFill>
                <a:schemeClr val="bg1"/>
              </a:solidFill>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8489244" y="6477000"/>
            <a:ext cx="502356" cy="327398"/>
          </a:xfrm>
        </p:spPr>
        <p:txBody>
          <a:bodyPr/>
          <a:lstStyle/>
          <a:p>
            <a:fld id="{CD6A4AFE-FD60-8341-B85C-76395C915D08}" type="slidenum">
              <a:rPr lang="en-US" altLang="x-none" smtClean="0"/>
              <a:pPr/>
              <a:t>10</a:t>
            </a:fld>
            <a:endParaRPr lang="en-US" altLang="x-none" dirty="0"/>
          </a:p>
        </p:txBody>
      </p:sp>
      <p:sp>
        <p:nvSpPr>
          <p:cNvPr id="3" name="Footer Placeholder 2"/>
          <p:cNvSpPr>
            <a:spLocks noGrp="1"/>
          </p:cNvSpPr>
          <p:nvPr>
            <p:ph type="ftr" sz="quarter" idx="11"/>
          </p:nvPr>
        </p:nvSpPr>
        <p:spPr>
          <a:xfrm>
            <a:off x="3962400" y="6499598"/>
            <a:ext cx="4585218" cy="304800"/>
          </a:xfrm>
        </p:spPr>
        <p:txBody>
          <a:bodyPr/>
          <a:lstStyle/>
          <a:p>
            <a:pPr>
              <a:defRPr/>
            </a:pPr>
            <a:r>
              <a:rPr lang="en-US" dirty="0" smtClean="0"/>
              <a:t>Application-Level Regression Testing Framework using Jenkins</a:t>
            </a:r>
          </a:p>
        </p:txBody>
      </p:sp>
      <p:sp>
        <p:nvSpPr>
          <p:cNvPr id="6" name="Rectangle 5"/>
          <p:cNvSpPr/>
          <p:nvPr/>
        </p:nvSpPr>
        <p:spPr>
          <a:xfrm>
            <a:off x="2373232" y="1681978"/>
            <a:ext cx="4876800" cy="4114800"/>
          </a:xfrm>
          <a:prstGeom prst="rect">
            <a:avLst/>
          </a:prstGeom>
          <a:gradFill>
            <a:gsLst>
              <a:gs pos="0">
                <a:schemeClr val="accent1">
                  <a:tint val="100000"/>
                  <a:shade val="100000"/>
                  <a:satMod val="130000"/>
                  <a:lumMod val="52000"/>
                  <a:lumOff val="48000"/>
                </a:schemeClr>
              </a:gs>
              <a:gs pos="100000">
                <a:schemeClr val="accent1">
                  <a:tint val="50000"/>
                  <a:shade val="100000"/>
                  <a:satMod val="35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TextBox 15"/>
          <p:cNvSpPr txBox="1"/>
          <p:nvPr/>
        </p:nvSpPr>
        <p:spPr>
          <a:xfrm>
            <a:off x="636740" y="1689985"/>
            <a:ext cx="1442458" cy="461665"/>
          </a:xfrm>
          <a:prstGeom prst="rect">
            <a:avLst/>
          </a:prstGeom>
          <a:noFill/>
        </p:spPr>
        <p:txBody>
          <a:bodyPr wrap="square" rtlCol="0">
            <a:spAutoFit/>
          </a:bodyPr>
          <a:lstStyle/>
          <a:p>
            <a:r>
              <a:rPr lang="en-US" dirty="0" smtClean="0"/>
              <a:t> Port 443</a:t>
            </a:r>
            <a:endParaRPr lang="en-US" dirty="0"/>
          </a:p>
        </p:txBody>
      </p:sp>
      <p:sp>
        <p:nvSpPr>
          <p:cNvPr id="17" name="TextBox 16"/>
          <p:cNvSpPr txBox="1"/>
          <p:nvPr/>
        </p:nvSpPr>
        <p:spPr>
          <a:xfrm>
            <a:off x="698587" y="4763391"/>
            <a:ext cx="1409700" cy="461665"/>
          </a:xfrm>
          <a:prstGeom prst="rect">
            <a:avLst/>
          </a:prstGeom>
          <a:noFill/>
        </p:spPr>
        <p:txBody>
          <a:bodyPr wrap="square" rtlCol="0">
            <a:spAutoFit/>
          </a:bodyPr>
          <a:lstStyle/>
          <a:p>
            <a:r>
              <a:rPr lang="en-US" smtClean="0"/>
              <a:t> </a:t>
            </a:r>
            <a:r>
              <a:rPr lang="en-US" dirty="0" smtClean="0"/>
              <a:t>Port 80</a:t>
            </a:r>
            <a:endParaRPr lang="en-US" dirty="0"/>
          </a:p>
        </p:txBody>
      </p:sp>
      <p:sp>
        <p:nvSpPr>
          <p:cNvPr id="20" name="TextBox 19"/>
          <p:cNvSpPr txBox="1"/>
          <p:nvPr/>
        </p:nvSpPr>
        <p:spPr>
          <a:xfrm rot="16200000">
            <a:off x="473785" y="3292731"/>
            <a:ext cx="4567172" cy="646331"/>
          </a:xfrm>
          <a:prstGeom prst="rect">
            <a:avLst/>
          </a:prstGeom>
          <a:noFill/>
        </p:spPr>
        <p:txBody>
          <a:bodyPr wrap="square" rtlCol="0">
            <a:spAutoFit/>
          </a:bodyPr>
          <a:lstStyle/>
          <a:p>
            <a:r>
              <a:rPr lang="en-US" dirty="0" smtClean="0"/>
              <a:t>            </a:t>
            </a:r>
            <a:r>
              <a:rPr lang="en-US" sz="3600" dirty="0" smtClean="0"/>
              <a:t>IPTABLES</a:t>
            </a:r>
            <a:endParaRPr lang="en-US" sz="3600" dirty="0"/>
          </a:p>
        </p:txBody>
      </p:sp>
      <p:sp>
        <p:nvSpPr>
          <p:cNvPr id="21" name="TextBox 20"/>
          <p:cNvSpPr txBox="1"/>
          <p:nvPr/>
        </p:nvSpPr>
        <p:spPr>
          <a:xfrm>
            <a:off x="2362200" y="5873164"/>
            <a:ext cx="4876800" cy="461665"/>
          </a:xfrm>
          <a:prstGeom prst="rect">
            <a:avLst/>
          </a:prstGeom>
          <a:noFill/>
        </p:spPr>
        <p:txBody>
          <a:bodyPr wrap="square" rtlCol="0">
            <a:spAutoFit/>
          </a:bodyPr>
          <a:lstStyle/>
          <a:p>
            <a:r>
              <a:rPr lang="en-US" dirty="0" smtClean="0"/>
              <a:t>    BWJENKINS MASTER NODE </a:t>
            </a:r>
            <a:endParaRPr lang="en-US" dirty="0"/>
          </a:p>
        </p:txBody>
      </p:sp>
      <p:sp>
        <p:nvSpPr>
          <p:cNvPr id="22" name="TextBox 21"/>
          <p:cNvSpPr txBox="1"/>
          <p:nvPr/>
        </p:nvSpPr>
        <p:spPr>
          <a:xfrm>
            <a:off x="4724155" y="3179468"/>
            <a:ext cx="2759333" cy="1200329"/>
          </a:xfrm>
          <a:prstGeom prst="rect">
            <a:avLst/>
          </a:prstGeom>
          <a:noFill/>
        </p:spPr>
        <p:txBody>
          <a:bodyPr wrap="square" rtlCol="0">
            <a:spAutoFit/>
          </a:bodyPr>
          <a:lstStyle/>
          <a:p>
            <a:r>
              <a:rPr lang="en-US" dirty="0" smtClean="0"/>
              <a:t>    JENKINS WS </a:t>
            </a:r>
            <a:br>
              <a:rPr lang="en-US" dirty="0" smtClean="0"/>
            </a:br>
            <a:r>
              <a:rPr lang="en-US" dirty="0" smtClean="0"/>
              <a:t>    LOCALHOST </a:t>
            </a:r>
          </a:p>
          <a:p>
            <a:r>
              <a:rPr lang="en-US" dirty="0" smtClean="0"/>
              <a:t>        Port 8080</a:t>
            </a:r>
            <a:endParaRPr lang="en-US" dirty="0"/>
          </a:p>
        </p:txBody>
      </p:sp>
      <p:sp>
        <p:nvSpPr>
          <p:cNvPr id="53" name="TextBox 52"/>
          <p:cNvSpPr txBox="1"/>
          <p:nvPr/>
        </p:nvSpPr>
        <p:spPr>
          <a:xfrm>
            <a:off x="3435544" y="5400897"/>
            <a:ext cx="1245897" cy="461665"/>
          </a:xfrm>
          <a:prstGeom prst="rect">
            <a:avLst/>
          </a:prstGeom>
          <a:noFill/>
        </p:spPr>
        <p:txBody>
          <a:bodyPr wrap="square" rtlCol="0">
            <a:spAutoFit/>
          </a:bodyPr>
          <a:lstStyle/>
          <a:p>
            <a:r>
              <a:rPr lang="en-US" dirty="0" smtClean="0"/>
              <a:t>Apache</a:t>
            </a:r>
            <a:endParaRPr lang="en-US" dirty="0"/>
          </a:p>
        </p:txBody>
      </p:sp>
      <p:cxnSp>
        <p:nvCxnSpPr>
          <p:cNvPr id="55" name="Straight Connector 54"/>
          <p:cNvCxnSpPr/>
          <p:nvPr/>
        </p:nvCxnSpPr>
        <p:spPr>
          <a:xfrm>
            <a:off x="2368147" y="1694674"/>
            <a:ext cx="20599" cy="411480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63" name="Straight Connector 62"/>
          <p:cNvCxnSpPr/>
          <p:nvPr/>
        </p:nvCxnSpPr>
        <p:spPr>
          <a:xfrm flipH="1">
            <a:off x="3125995" y="1687279"/>
            <a:ext cx="29227" cy="411480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66" name="Frame 65"/>
          <p:cNvSpPr/>
          <p:nvPr/>
        </p:nvSpPr>
        <p:spPr>
          <a:xfrm>
            <a:off x="3323605" y="1954273"/>
            <a:ext cx="1519067" cy="3532127"/>
          </a:xfrm>
          <a:prstGeom prst="frame">
            <a:avLst/>
          </a:prstGeom>
          <a:noFill/>
          <a:ln>
            <a:solidFill>
              <a:schemeClr val="bg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67" name="TextBox 66"/>
          <p:cNvSpPr txBox="1"/>
          <p:nvPr/>
        </p:nvSpPr>
        <p:spPr>
          <a:xfrm>
            <a:off x="3459409" y="2206300"/>
            <a:ext cx="1245854" cy="1569660"/>
          </a:xfrm>
          <a:prstGeom prst="rect">
            <a:avLst/>
          </a:prstGeom>
          <a:noFill/>
        </p:spPr>
        <p:txBody>
          <a:bodyPr wrap="none" rtlCol="0">
            <a:spAutoFit/>
          </a:bodyPr>
          <a:lstStyle/>
          <a:p>
            <a:r>
              <a:rPr lang="en-US" dirty="0" smtClean="0"/>
              <a:t>   443</a:t>
            </a:r>
          </a:p>
          <a:p>
            <a:r>
              <a:rPr lang="en-US" dirty="0" smtClean="0"/>
              <a:t>   SSL</a:t>
            </a:r>
          </a:p>
          <a:p>
            <a:r>
              <a:rPr lang="en-US" dirty="0" smtClean="0"/>
              <a:t>Decrypt</a:t>
            </a:r>
          </a:p>
          <a:p>
            <a:r>
              <a:rPr lang="en-US" dirty="0" smtClean="0"/>
              <a:t>Encrypt</a:t>
            </a:r>
            <a:endParaRPr lang="en-US" dirty="0"/>
          </a:p>
        </p:txBody>
      </p:sp>
      <p:sp>
        <p:nvSpPr>
          <p:cNvPr id="68" name="TextBox 67"/>
          <p:cNvSpPr txBox="1"/>
          <p:nvPr/>
        </p:nvSpPr>
        <p:spPr>
          <a:xfrm>
            <a:off x="3792234" y="4798367"/>
            <a:ext cx="532518" cy="461665"/>
          </a:xfrm>
          <a:prstGeom prst="rect">
            <a:avLst/>
          </a:prstGeom>
          <a:noFill/>
        </p:spPr>
        <p:txBody>
          <a:bodyPr wrap="square" rtlCol="0">
            <a:spAutoFit/>
          </a:bodyPr>
          <a:lstStyle/>
          <a:p>
            <a:r>
              <a:rPr lang="en-US" dirty="0" smtClean="0"/>
              <a:t>80</a:t>
            </a:r>
            <a:endParaRPr lang="en-US" dirty="0"/>
          </a:p>
        </p:txBody>
      </p:sp>
      <p:sp>
        <p:nvSpPr>
          <p:cNvPr id="74" name="TextBox 73"/>
          <p:cNvSpPr txBox="1"/>
          <p:nvPr/>
        </p:nvSpPr>
        <p:spPr>
          <a:xfrm>
            <a:off x="3459367" y="1870698"/>
            <a:ext cx="1493403" cy="369332"/>
          </a:xfrm>
          <a:prstGeom prst="rect">
            <a:avLst/>
          </a:prstGeom>
          <a:noFill/>
        </p:spPr>
        <p:txBody>
          <a:bodyPr wrap="square" rtlCol="0">
            <a:spAutoFit/>
          </a:bodyPr>
          <a:lstStyle/>
          <a:p>
            <a:r>
              <a:rPr lang="en-US" sz="1800" dirty="0" smtClean="0"/>
              <a:t> PWAUTH</a:t>
            </a:r>
            <a:endParaRPr lang="en-US" sz="1800" dirty="0"/>
          </a:p>
        </p:txBody>
      </p:sp>
      <p:sp>
        <p:nvSpPr>
          <p:cNvPr id="75" name="TextBox 74"/>
          <p:cNvSpPr txBox="1"/>
          <p:nvPr/>
        </p:nvSpPr>
        <p:spPr>
          <a:xfrm>
            <a:off x="3652961" y="932166"/>
            <a:ext cx="858749" cy="461665"/>
          </a:xfrm>
          <a:prstGeom prst="rect">
            <a:avLst/>
          </a:prstGeom>
          <a:noFill/>
        </p:spPr>
        <p:txBody>
          <a:bodyPr wrap="square" rtlCol="0">
            <a:spAutoFit/>
          </a:bodyPr>
          <a:lstStyle/>
          <a:p>
            <a:r>
              <a:rPr lang="en-US" dirty="0" smtClean="0"/>
              <a:t>OTP</a:t>
            </a:r>
            <a:endParaRPr lang="en-US" dirty="0"/>
          </a:p>
        </p:txBody>
      </p:sp>
      <p:cxnSp>
        <p:nvCxnSpPr>
          <p:cNvPr id="80" name="Straight Arrow Connector 79"/>
          <p:cNvCxnSpPr/>
          <p:nvPr/>
        </p:nvCxnSpPr>
        <p:spPr>
          <a:xfrm>
            <a:off x="4082336" y="1326809"/>
            <a:ext cx="1864" cy="627464"/>
          </a:xfrm>
          <a:prstGeom prst="straightConnector1">
            <a:avLst/>
          </a:prstGeom>
          <a:ln w="79375">
            <a:solidFill>
              <a:schemeClr val="accent6">
                <a:lumMod val="75000"/>
              </a:schemeClr>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87" name="Straight Arrow Connector 86"/>
          <p:cNvCxnSpPr/>
          <p:nvPr/>
        </p:nvCxnSpPr>
        <p:spPr>
          <a:xfrm>
            <a:off x="446022" y="5260032"/>
            <a:ext cx="2856106" cy="0"/>
          </a:xfrm>
          <a:prstGeom prst="straightConnector1">
            <a:avLst/>
          </a:prstGeom>
          <a:ln w="79375">
            <a:solidFill>
              <a:srgbClr val="00B050"/>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94" name="Straight Arrow Connector 93"/>
          <p:cNvCxnSpPr/>
          <p:nvPr/>
        </p:nvCxnSpPr>
        <p:spPr>
          <a:xfrm>
            <a:off x="457200" y="2151650"/>
            <a:ext cx="2844928" cy="0"/>
          </a:xfrm>
          <a:prstGeom prst="straightConnector1">
            <a:avLst/>
          </a:prstGeom>
          <a:ln w="79375">
            <a:solidFill>
              <a:srgbClr val="00B050"/>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107" name="Left-Up Arrow 106"/>
          <p:cNvSpPr/>
          <p:nvPr/>
        </p:nvSpPr>
        <p:spPr>
          <a:xfrm>
            <a:off x="4932918" y="4337232"/>
            <a:ext cx="1280350" cy="974235"/>
          </a:xfrm>
          <a:prstGeom prst="leftUpArrow">
            <a:avLst>
              <a:gd name="adj1" fmla="val 13395"/>
              <a:gd name="adj2" fmla="val 25000"/>
              <a:gd name="adj3" fmla="val 25000"/>
            </a:avLst>
          </a:prstGeom>
          <a:solidFill>
            <a:srgbClr val="00B05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9" name="Left-Up Arrow 108"/>
          <p:cNvSpPr/>
          <p:nvPr/>
        </p:nvSpPr>
        <p:spPr>
          <a:xfrm rot="16200000">
            <a:off x="5099790" y="2115206"/>
            <a:ext cx="946610" cy="1280350"/>
          </a:xfrm>
          <a:prstGeom prst="leftUpArrow">
            <a:avLst>
              <a:gd name="adj1" fmla="val 13395"/>
              <a:gd name="adj2" fmla="val 25000"/>
              <a:gd name="adj3" fmla="val 27484"/>
            </a:avLst>
          </a:prstGeom>
          <a:solidFill>
            <a:srgbClr val="00B05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1" name="Straight Connector 110"/>
          <p:cNvCxnSpPr/>
          <p:nvPr/>
        </p:nvCxnSpPr>
        <p:spPr>
          <a:xfrm>
            <a:off x="2362200" y="1694674"/>
            <a:ext cx="793022"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15" name="Straight Connector 114"/>
          <p:cNvCxnSpPr/>
          <p:nvPr/>
        </p:nvCxnSpPr>
        <p:spPr>
          <a:xfrm flipV="1">
            <a:off x="2388746" y="5802079"/>
            <a:ext cx="737249" cy="7395"/>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117" name="TextBox 116"/>
          <p:cNvSpPr txBox="1"/>
          <p:nvPr/>
        </p:nvSpPr>
        <p:spPr>
          <a:xfrm>
            <a:off x="1100631" y="2234696"/>
            <a:ext cx="766557" cy="461665"/>
          </a:xfrm>
          <a:prstGeom prst="rect">
            <a:avLst/>
          </a:prstGeom>
          <a:noFill/>
        </p:spPr>
        <p:txBody>
          <a:bodyPr wrap="none" rtlCol="0">
            <a:spAutoFit/>
          </a:bodyPr>
          <a:lstStyle/>
          <a:p>
            <a:r>
              <a:rPr lang="en-US" dirty="0" smtClean="0"/>
              <a:t>SSL</a:t>
            </a:r>
            <a:endParaRPr lang="en-US" dirty="0"/>
          </a:p>
        </p:txBody>
      </p:sp>
      <p:sp>
        <p:nvSpPr>
          <p:cNvPr id="4" name="TextBox 3"/>
          <p:cNvSpPr txBox="1"/>
          <p:nvPr/>
        </p:nvSpPr>
        <p:spPr>
          <a:xfrm>
            <a:off x="644234" y="5265270"/>
            <a:ext cx="1679728" cy="400110"/>
          </a:xfrm>
          <a:prstGeom prst="rect">
            <a:avLst/>
          </a:prstGeom>
          <a:noFill/>
        </p:spPr>
        <p:txBody>
          <a:bodyPr wrap="square" rtlCol="0">
            <a:spAutoFit/>
          </a:bodyPr>
          <a:lstStyle/>
          <a:p>
            <a:r>
              <a:rPr lang="en-US" sz="2000" dirty="0" smtClean="0"/>
              <a:t>Anonymous</a:t>
            </a:r>
            <a:endParaRPr lang="en-US" sz="2000" dirty="0"/>
          </a:p>
        </p:txBody>
      </p:sp>
      <p:sp>
        <p:nvSpPr>
          <p:cNvPr id="5" name="TextBox 4"/>
          <p:cNvSpPr txBox="1"/>
          <p:nvPr/>
        </p:nvSpPr>
        <p:spPr>
          <a:xfrm>
            <a:off x="448579" y="5541283"/>
            <a:ext cx="1861600" cy="400110"/>
          </a:xfrm>
          <a:prstGeom prst="rect">
            <a:avLst/>
          </a:prstGeom>
          <a:noFill/>
        </p:spPr>
        <p:txBody>
          <a:bodyPr wrap="none" rtlCol="0">
            <a:spAutoFit/>
          </a:bodyPr>
          <a:lstStyle/>
          <a:p>
            <a:r>
              <a:rPr lang="en-US" sz="2000" dirty="0" smtClean="0"/>
              <a:t>GET Requests</a:t>
            </a:r>
            <a:endParaRPr lang="en-US" sz="2000" dirty="0"/>
          </a:p>
        </p:txBody>
      </p:sp>
      <p:sp>
        <p:nvSpPr>
          <p:cNvPr id="29" name="TextBox 28"/>
          <p:cNvSpPr txBox="1"/>
          <p:nvPr/>
        </p:nvSpPr>
        <p:spPr>
          <a:xfrm>
            <a:off x="6261618" y="909535"/>
            <a:ext cx="988414" cy="461665"/>
          </a:xfrm>
          <a:prstGeom prst="rect">
            <a:avLst/>
          </a:prstGeom>
          <a:noFill/>
        </p:spPr>
        <p:txBody>
          <a:bodyPr wrap="square" rtlCol="0">
            <a:spAutoFit/>
          </a:bodyPr>
          <a:lstStyle/>
          <a:p>
            <a:r>
              <a:rPr lang="en-US" dirty="0" smtClean="0"/>
              <a:t>LDAP</a:t>
            </a:r>
            <a:endParaRPr lang="en-US" dirty="0"/>
          </a:p>
        </p:txBody>
      </p:sp>
      <p:sp>
        <p:nvSpPr>
          <p:cNvPr id="32" name="TextBox 31"/>
          <p:cNvSpPr txBox="1"/>
          <p:nvPr/>
        </p:nvSpPr>
        <p:spPr>
          <a:xfrm>
            <a:off x="-5588" y="5844360"/>
            <a:ext cx="2796717" cy="338554"/>
          </a:xfrm>
          <a:prstGeom prst="rect">
            <a:avLst/>
          </a:prstGeom>
          <a:noFill/>
        </p:spPr>
        <p:txBody>
          <a:bodyPr wrap="square" rtlCol="0">
            <a:spAutoFit/>
          </a:bodyPr>
          <a:lstStyle/>
          <a:p>
            <a:r>
              <a:rPr lang="en-US" sz="1600" dirty="0" smtClean="0"/>
              <a:t>/</a:t>
            </a:r>
            <a:r>
              <a:rPr lang="en-US" sz="1600" dirty="0" err="1" smtClean="0"/>
              <a:t>etc</a:t>
            </a:r>
            <a:r>
              <a:rPr lang="en-US" sz="1600" dirty="0" smtClean="0"/>
              <a:t>/</a:t>
            </a:r>
            <a:r>
              <a:rPr lang="en-US" sz="1600" dirty="0" err="1" smtClean="0"/>
              <a:t>httpd</a:t>
            </a:r>
            <a:r>
              <a:rPr lang="en-US" sz="1600" dirty="0" smtClean="0"/>
              <a:t>/</a:t>
            </a:r>
            <a:r>
              <a:rPr lang="en-US" sz="1600" dirty="0" err="1" smtClean="0"/>
              <a:t>conf.d</a:t>
            </a:r>
            <a:r>
              <a:rPr lang="en-US" sz="1600" dirty="0" smtClean="0"/>
              <a:t>/</a:t>
            </a:r>
            <a:r>
              <a:rPr lang="en-US" sz="1600" dirty="0" err="1" smtClean="0"/>
              <a:t>vhosts.conf</a:t>
            </a:r>
            <a:endParaRPr lang="en-US" sz="1600" dirty="0"/>
          </a:p>
        </p:txBody>
      </p:sp>
      <p:sp>
        <p:nvSpPr>
          <p:cNvPr id="49" name="TextBox 48"/>
          <p:cNvSpPr txBox="1"/>
          <p:nvPr/>
        </p:nvSpPr>
        <p:spPr>
          <a:xfrm>
            <a:off x="88787" y="1387433"/>
            <a:ext cx="2409962" cy="338554"/>
          </a:xfrm>
          <a:prstGeom prst="rect">
            <a:avLst/>
          </a:prstGeom>
          <a:noFill/>
        </p:spPr>
        <p:txBody>
          <a:bodyPr wrap="square" rtlCol="0">
            <a:spAutoFit/>
          </a:bodyPr>
          <a:lstStyle/>
          <a:p>
            <a:r>
              <a:rPr lang="en-US" sz="1600" dirty="0" smtClean="0"/>
              <a:t>/</a:t>
            </a:r>
            <a:r>
              <a:rPr lang="en-US" sz="1600" dirty="0" err="1" smtClean="0"/>
              <a:t>etc</a:t>
            </a:r>
            <a:r>
              <a:rPr lang="en-US" sz="1600" dirty="0" smtClean="0"/>
              <a:t>/</a:t>
            </a:r>
            <a:r>
              <a:rPr lang="en-US" sz="1600" dirty="0" err="1" smtClean="0"/>
              <a:t>httpd</a:t>
            </a:r>
            <a:r>
              <a:rPr lang="en-US" sz="1600" dirty="0" smtClean="0"/>
              <a:t>/</a:t>
            </a:r>
            <a:r>
              <a:rPr lang="en-US" sz="1600" dirty="0" err="1" smtClean="0"/>
              <a:t>conf.d</a:t>
            </a:r>
            <a:r>
              <a:rPr lang="en-US" sz="1600" dirty="0" smtClean="0"/>
              <a:t>/</a:t>
            </a:r>
            <a:r>
              <a:rPr lang="en-US" sz="1600" dirty="0" err="1" smtClean="0"/>
              <a:t>ssl.conf</a:t>
            </a:r>
            <a:endParaRPr lang="en-US" sz="1600" dirty="0"/>
          </a:p>
        </p:txBody>
      </p:sp>
      <p:cxnSp>
        <p:nvCxnSpPr>
          <p:cNvPr id="33" name="Straight Arrow Connector 32"/>
          <p:cNvCxnSpPr/>
          <p:nvPr/>
        </p:nvCxnSpPr>
        <p:spPr>
          <a:xfrm>
            <a:off x="457200" y="3720336"/>
            <a:ext cx="2090365" cy="0"/>
          </a:xfrm>
          <a:prstGeom prst="straightConnector1">
            <a:avLst/>
          </a:prstGeom>
          <a:ln w="79375">
            <a:solidFill>
              <a:srgbClr val="00B050"/>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11" name="Rectangle 10"/>
          <p:cNvSpPr/>
          <p:nvPr/>
        </p:nvSpPr>
        <p:spPr>
          <a:xfrm>
            <a:off x="656080" y="3194704"/>
            <a:ext cx="1346844" cy="461665"/>
          </a:xfrm>
          <a:prstGeom prst="rect">
            <a:avLst/>
          </a:prstGeom>
        </p:spPr>
        <p:txBody>
          <a:bodyPr wrap="none">
            <a:spAutoFit/>
          </a:bodyPr>
          <a:lstStyle/>
          <a:p>
            <a:r>
              <a:rPr lang="en-US" dirty="0" smtClean="0"/>
              <a:t>  Port 22</a:t>
            </a:r>
            <a:endParaRPr lang="en-US" dirty="0"/>
          </a:p>
        </p:txBody>
      </p:sp>
      <p:sp>
        <p:nvSpPr>
          <p:cNvPr id="12" name="Rectangle 11"/>
          <p:cNvSpPr/>
          <p:nvPr/>
        </p:nvSpPr>
        <p:spPr>
          <a:xfrm>
            <a:off x="995622" y="3752285"/>
            <a:ext cx="895694" cy="461665"/>
          </a:xfrm>
          <a:prstGeom prst="rect">
            <a:avLst/>
          </a:prstGeom>
        </p:spPr>
        <p:txBody>
          <a:bodyPr wrap="none">
            <a:spAutoFit/>
          </a:bodyPr>
          <a:lstStyle/>
          <a:p>
            <a:r>
              <a:rPr lang="en-US" dirty="0" smtClean="0"/>
              <a:t>OTP </a:t>
            </a:r>
            <a:endParaRPr lang="en-US" dirty="0"/>
          </a:p>
        </p:txBody>
      </p:sp>
      <p:sp>
        <p:nvSpPr>
          <p:cNvPr id="13" name="TextBox 12"/>
          <p:cNvSpPr txBox="1"/>
          <p:nvPr/>
        </p:nvSpPr>
        <p:spPr>
          <a:xfrm>
            <a:off x="7356756" y="2517020"/>
            <a:ext cx="1707519" cy="461665"/>
          </a:xfrm>
          <a:prstGeom prst="rect">
            <a:avLst/>
          </a:prstGeom>
          <a:noFill/>
        </p:spPr>
        <p:txBody>
          <a:bodyPr wrap="square" rtlCol="0">
            <a:spAutoFit/>
          </a:bodyPr>
          <a:lstStyle/>
          <a:p>
            <a:r>
              <a:rPr lang="en-US" smtClean="0"/>
              <a:t>Centos VM</a:t>
            </a:r>
            <a:endParaRPr lang="en-US"/>
          </a:p>
        </p:txBody>
      </p:sp>
      <p:sp>
        <p:nvSpPr>
          <p:cNvPr id="9" name="TextBox 8"/>
          <p:cNvSpPr txBox="1"/>
          <p:nvPr/>
        </p:nvSpPr>
        <p:spPr>
          <a:xfrm>
            <a:off x="5558477" y="1965527"/>
            <a:ext cx="1130438" cy="338554"/>
          </a:xfrm>
          <a:prstGeom prst="rect">
            <a:avLst/>
          </a:prstGeom>
          <a:noFill/>
        </p:spPr>
        <p:txBody>
          <a:bodyPr wrap="none" rtlCol="0">
            <a:spAutoFit/>
          </a:bodyPr>
          <a:lstStyle/>
          <a:p>
            <a:r>
              <a:rPr lang="en-US" sz="1600" dirty="0" smtClean="0"/>
              <a:t>Username</a:t>
            </a:r>
            <a:endParaRPr lang="en-US" sz="1600" dirty="0"/>
          </a:p>
        </p:txBody>
      </p:sp>
      <p:cxnSp>
        <p:nvCxnSpPr>
          <p:cNvPr id="18" name="Straight Connector 17"/>
          <p:cNvCxnSpPr/>
          <p:nvPr/>
        </p:nvCxnSpPr>
        <p:spPr>
          <a:xfrm flipH="1">
            <a:off x="4952770" y="2072865"/>
            <a:ext cx="605708" cy="11760"/>
          </a:xfrm>
          <a:prstGeom prst="line">
            <a:avLst/>
          </a:prstGeom>
          <a:ln w="50800">
            <a:headEnd type="arrow"/>
          </a:ln>
        </p:spPr>
        <p:style>
          <a:lnRef idx="3">
            <a:schemeClr val="accent4"/>
          </a:lnRef>
          <a:fillRef idx="0">
            <a:schemeClr val="accent4"/>
          </a:fillRef>
          <a:effectRef idx="2">
            <a:schemeClr val="accent4"/>
          </a:effectRef>
          <a:fontRef idx="minor">
            <a:schemeClr val="tx1"/>
          </a:fontRef>
        </p:style>
      </p:cxnSp>
      <p:cxnSp>
        <p:nvCxnSpPr>
          <p:cNvPr id="56" name="Straight Connector 55"/>
          <p:cNvCxnSpPr/>
          <p:nvPr/>
        </p:nvCxnSpPr>
        <p:spPr>
          <a:xfrm flipV="1">
            <a:off x="6396592" y="2302870"/>
            <a:ext cx="0" cy="923872"/>
          </a:xfrm>
          <a:prstGeom prst="line">
            <a:avLst/>
          </a:prstGeom>
          <a:ln w="50800">
            <a:headEnd type="arrow"/>
          </a:ln>
        </p:spPr>
        <p:style>
          <a:lnRef idx="3">
            <a:schemeClr val="accent4"/>
          </a:lnRef>
          <a:fillRef idx="0">
            <a:schemeClr val="accent4"/>
          </a:fillRef>
          <a:effectRef idx="2">
            <a:schemeClr val="accent4"/>
          </a:effectRef>
          <a:fontRef idx="minor">
            <a:schemeClr val="tx1"/>
          </a:fontRef>
        </p:style>
      </p:cxnSp>
      <p:cxnSp>
        <p:nvCxnSpPr>
          <p:cNvPr id="50" name="Straight Arrow Connector 49"/>
          <p:cNvCxnSpPr/>
          <p:nvPr/>
        </p:nvCxnSpPr>
        <p:spPr>
          <a:xfrm flipV="1">
            <a:off x="6776954" y="1326809"/>
            <a:ext cx="0" cy="1899934"/>
          </a:xfrm>
          <a:prstGeom prst="straightConnector1">
            <a:avLst/>
          </a:prstGeom>
          <a:ln w="50800">
            <a:solidFill>
              <a:schemeClr val="accent4"/>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78" name="TextBox 77"/>
          <p:cNvSpPr txBox="1"/>
          <p:nvPr/>
        </p:nvSpPr>
        <p:spPr>
          <a:xfrm>
            <a:off x="5491235" y="1776848"/>
            <a:ext cx="1360856" cy="307777"/>
          </a:xfrm>
          <a:prstGeom prst="rect">
            <a:avLst/>
          </a:prstGeom>
          <a:noFill/>
        </p:spPr>
        <p:txBody>
          <a:bodyPr wrap="square" rtlCol="0">
            <a:spAutoFit/>
          </a:bodyPr>
          <a:lstStyle/>
          <a:p>
            <a:r>
              <a:rPr lang="en-US" sz="1400" dirty="0" smtClean="0"/>
              <a:t>HTTP Header</a:t>
            </a:r>
            <a:endParaRPr lang="en-US" sz="1400" dirty="0"/>
          </a:p>
        </p:txBody>
      </p:sp>
    </p:spTree>
    <p:extLst>
      <p:ext uri="{BB962C8B-B14F-4D97-AF65-F5344CB8AC3E}">
        <p14:creationId xmlns:p14="http://schemas.microsoft.com/office/powerpoint/2010/main" val="192902880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Jenkins Remote Build Options</a:t>
            </a:r>
            <a:endParaRPr lang="en-US" dirty="0"/>
          </a:p>
        </p:txBody>
      </p:sp>
      <p:sp>
        <p:nvSpPr>
          <p:cNvPr id="3" name="Content Placeholder 2"/>
          <p:cNvSpPr>
            <a:spLocks noGrp="1"/>
          </p:cNvSpPr>
          <p:nvPr>
            <p:ph sz="half" idx="1"/>
          </p:nvPr>
        </p:nvSpPr>
        <p:spPr/>
        <p:txBody>
          <a:bodyPr/>
          <a:lstStyle/>
          <a:p>
            <a:pPr marL="0" indent="0">
              <a:buNone/>
            </a:pPr>
            <a:r>
              <a:rPr lang="en-US" sz="2400" dirty="0" smtClean="0"/>
              <a:t>Master/Slave (nodes)</a:t>
            </a:r>
          </a:p>
          <a:p>
            <a:pPr marL="0" indent="0">
              <a:buNone/>
            </a:pPr>
            <a:r>
              <a:rPr lang="en-US" sz="2400" dirty="0" smtClean="0"/>
              <a:t>Advantages</a:t>
            </a:r>
          </a:p>
          <a:p>
            <a:r>
              <a:rPr lang="en-US" sz="1800" dirty="0" smtClean="0"/>
              <a:t>Remote execution appears local</a:t>
            </a:r>
          </a:p>
          <a:p>
            <a:pPr marL="0" indent="0">
              <a:buNone/>
            </a:pPr>
            <a:r>
              <a:rPr lang="en-US" sz="2400" dirty="0" smtClean="0"/>
              <a:t>Disadvantages</a:t>
            </a:r>
          </a:p>
          <a:p>
            <a:r>
              <a:rPr lang="en-US" sz="1800" dirty="0" smtClean="0"/>
              <a:t>Java </a:t>
            </a:r>
            <a:r>
              <a:rPr lang="en-US" sz="1800" dirty="0" err="1" smtClean="0"/>
              <a:t>slave.jar</a:t>
            </a:r>
            <a:r>
              <a:rPr lang="en-US" sz="1800" dirty="0" smtClean="0"/>
              <a:t> on client</a:t>
            </a:r>
          </a:p>
        </p:txBody>
      </p:sp>
      <p:sp>
        <p:nvSpPr>
          <p:cNvPr id="4" name="Content Placeholder 3"/>
          <p:cNvSpPr>
            <a:spLocks noGrp="1"/>
          </p:cNvSpPr>
          <p:nvPr>
            <p:ph sz="half" idx="2"/>
          </p:nvPr>
        </p:nvSpPr>
        <p:spPr>
          <a:xfrm>
            <a:off x="4648200" y="1951037"/>
            <a:ext cx="4038600" cy="4221163"/>
          </a:xfrm>
        </p:spPr>
        <p:txBody>
          <a:bodyPr/>
          <a:lstStyle/>
          <a:p>
            <a:pPr marL="0" indent="0">
              <a:buNone/>
            </a:pPr>
            <a:r>
              <a:rPr lang="en-US" sz="2400" dirty="0" smtClean="0"/>
              <a:t>Remote with </a:t>
            </a:r>
            <a:r>
              <a:rPr lang="en-US" sz="2400" dirty="0" err="1" smtClean="0"/>
              <a:t>ssh</a:t>
            </a:r>
            <a:r>
              <a:rPr lang="en-US" sz="2400" dirty="0" smtClean="0"/>
              <a:t> plugin</a:t>
            </a:r>
          </a:p>
          <a:p>
            <a:pPr marL="57150" indent="0">
              <a:buNone/>
            </a:pPr>
            <a:r>
              <a:rPr lang="en-US" sz="2400" dirty="0" smtClean="0"/>
              <a:t>Advantages</a:t>
            </a:r>
          </a:p>
          <a:p>
            <a:pPr indent="-285750"/>
            <a:r>
              <a:rPr lang="en-US" sz="1800" dirty="0" smtClean="0"/>
              <a:t>User experience</a:t>
            </a:r>
          </a:p>
          <a:p>
            <a:pPr marL="57150" indent="0">
              <a:buNone/>
            </a:pPr>
            <a:r>
              <a:rPr lang="en-US" sz="2400" dirty="0" smtClean="0"/>
              <a:t>Disadvantages</a:t>
            </a:r>
          </a:p>
          <a:p>
            <a:pPr marL="400050"/>
            <a:r>
              <a:rPr lang="en-US" sz="1800" dirty="0" smtClean="0"/>
              <a:t>Must copy work and results</a:t>
            </a:r>
          </a:p>
        </p:txBody>
      </p:sp>
      <p:sp>
        <p:nvSpPr>
          <p:cNvPr id="5" name="Slide Number Placeholder 4"/>
          <p:cNvSpPr>
            <a:spLocks noGrp="1"/>
          </p:cNvSpPr>
          <p:nvPr>
            <p:ph type="sldNum" sz="quarter" idx="10"/>
          </p:nvPr>
        </p:nvSpPr>
        <p:spPr>
          <a:xfrm>
            <a:off x="8534400" y="6477000"/>
            <a:ext cx="457200" cy="304800"/>
          </a:xfrm>
        </p:spPr>
        <p:txBody>
          <a:bodyPr/>
          <a:lstStyle/>
          <a:p>
            <a:fld id="{1D2F97AA-5C3A-0046-9A5B-B26611082900}" type="slidenum">
              <a:rPr lang="en-US" altLang="x-none" smtClean="0"/>
              <a:pPr/>
              <a:t>11</a:t>
            </a:fld>
            <a:endParaRPr lang="en-US" altLang="x-none" dirty="0"/>
          </a:p>
        </p:txBody>
      </p:sp>
      <p:sp>
        <p:nvSpPr>
          <p:cNvPr id="6" name="Footer Placeholder 5"/>
          <p:cNvSpPr>
            <a:spLocks noGrp="1"/>
          </p:cNvSpPr>
          <p:nvPr>
            <p:ph type="ftr" sz="quarter" idx="11"/>
          </p:nvPr>
        </p:nvSpPr>
        <p:spPr>
          <a:xfrm>
            <a:off x="3804213" y="6515100"/>
            <a:ext cx="4909595" cy="266700"/>
          </a:xfrm>
        </p:spPr>
        <p:txBody>
          <a:bodyPr/>
          <a:lstStyle/>
          <a:p>
            <a:pPr>
              <a:defRPr/>
            </a:pPr>
            <a:r>
              <a:rPr lang="en-US" dirty="0" smtClean="0"/>
              <a:t>Application-Level Regression Testing Framework using Jenkins</a:t>
            </a:r>
            <a:endParaRPr lang="en-US" dirty="0"/>
          </a:p>
        </p:txBody>
      </p:sp>
    </p:spTree>
    <p:extLst>
      <p:ext uri="{BB962C8B-B14F-4D97-AF65-F5344CB8AC3E}">
        <p14:creationId xmlns:p14="http://schemas.microsoft.com/office/powerpoint/2010/main" val="122587100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990600"/>
            <a:ext cx="8382000" cy="762000"/>
          </a:xfrm>
        </p:spPr>
        <p:txBody>
          <a:bodyPr/>
          <a:lstStyle/>
          <a:p>
            <a:r>
              <a:rPr lang="en-US" dirty="0" smtClean="0"/>
              <a:t>Using LDAP with Jenkins </a:t>
            </a:r>
            <a:endParaRPr lang="en-US" dirty="0"/>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927452" y="1752600"/>
            <a:ext cx="5136696" cy="4191000"/>
          </a:xfrm>
        </p:spPr>
      </p:pic>
      <p:sp>
        <p:nvSpPr>
          <p:cNvPr id="4" name="Slide Number Placeholder 3"/>
          <p:cNvSpPr>
            <a:spLocks noGrp="1"/>
          </p:cNvSpPr>
          <p:nvPr>
            <p:ph type="sldNum" sz="quarter" idx="10"/>
          </p:nvPr>
        </p:nvSpPr>
        <p:spPr/>
        <p:txBody>
          <a:bodyPr/>
          <a:lstStyle/>
          <a:p>
            <a:fld id="{77821069-C6B9-EE41-9840-ABB41A19FC09}" type="slidenum">
              <a:rPr lang="en-US" altLang="x-none" smtClean="0"/>
              <a:pPr/>
              <a:t>12</a:t>
            </a:fld>
            <a:endParaRPr lang="en-US" altLang="x-none"/>
          </a:p>
        </p:txBody>
      </p:sp>
      <p:sp>
        <p:nvSpPr>
          <p:cNvPr id="5" name="Footer Placeholder 4"/>
          <p:cNvSpPr>
            <a:spLocks noGrp="1"/>
          </p:cNvSpPr>
          <p:nvPr>
            <p:ph type="ftr" sz="quarter" idx="11"/>
          </p:nvPr>
        </p:nvSpPr>
        <p:spPr>
          <a:xfrm>
            <a:off x="3962400" y="6629400"/>
            <a:ext cx="4572000" cy="228600"/>
          </a:xfrm>
        </p:spPr>
        <p:txBody>
          <a:bodyPr/>
          <a:lstStyle/>
          <a:p>
            <a:pPr>
              <a:defRPr/>
            </a:pPr>
            <a:r>
              <a:rPr lang="en-US" dirty="0"/>
              <a:t>Application-Level Regression Testing Framework using Jenkins</a:t>
            </a:r>
          </a:p>
          <a:p>
            <a:pPr>
              <a:defRPr/>
            </a:pPr>
            <a:endParaRPr lang="en-US" dirty="0"/>
          </a:p>
        </p:txBody>
      </p:sp>
    </p:spTree>
    <p:extLst>
      <p:ext uri="{BB962C8B-B14F-4D97-AF65-F5344CB8AC3E}">
        <p14:creationId xmlns:p14="http://schemas.microsoft.com/office/powerpoint/2010/main" val="16439015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75458" y="1981200"/>
            <a:ext cx="7640684" cy="4191000"/>
          </a:xfrm>
        </p:spPr>
      </p:pic>
      <p:sp>
        <p:nvSpPr>
          <p:cNvPr id="3" name="Slide Number Placeholder 2"/>
          <p:cNvSpPr>
            <a:spLocks noGrp="1"/>
          </p:cNvSpPr>
          <p:nvPr>
            <p:ph type="sldNum" sz="quarter" idx="10"/>
          </p:nvPr>
        </p:nvSpPr>
        <p:spPr/>
        <p:txBody>
          <a:bodyPr/>
          <a:lstStyle/>
          <a:p>
            <a:fld id="{77821069-C6B9-EE41-9840-ABB41A19FC09}" type="slidenum">
              <a:rPr lang="en-US" altLang="x-none" smtClean="0"/>
              <a:pPr/>
              <a:t>13</a:t>
            </a:fld>
            <a:endParaRPr lang="en-US" altLang="x-none" dirty="0"/>
          </a:p>
        </p:txBody>
      </p:sp>
      <p:sp>
        <p:nvSpPr>
          <p:cNvPr id="4" name="Footer Placeholder 3"/>
          <p:cNvSpPr>
            <a:spLocks noGrp="1"/>
          </p:cNvSpPr>
          <p:nvPr>
            <p:ph type="ftr" sz="quarter" idx="11"/>
          </p:nvPr>
        </p:nvSpPr>
        <p:spPr/>
        <p:txBody>
          <a:bodyPr/>
          <a:lstStyle/>
          <a:p>
            <a:pPr>
              <a:defRPr/>
            </a:pPr>
            <a:r>
              <a:rPr lang="en-US" smtClean="0"/>
              <a:t>Application-Level Regression Testing Framework using Jenkins</a:t>
            </a:r>
            <a:endParaRPr lang="en-US" dirty="0"/>
          </a:p>
        </p:txBody>
      </p:sp>
      <p:sp>
        <p:nvSpPr>
          <p:cNvPr id="5" name="Title 4"/>
          <p:cNvSpPr>
            <a:spLocks noGrp="1"/>
          </p:cNvSpPr>
          <p:nvPr>
            <p:ph type="title"/>
          </p:nvPr>
        </p:nvSpPr>
        <p:spPr>
          <a:xfrm>
            <a:off x="304800" y="990600"/>
            <a:ext cx="8382000" cy="762000"/>
          </a:xfrm>
        </p:spPr>
        <p:txBody>
          <a:bodyPr/>
          <a:lstStyle/>
          <a:p>
            <a:r>
              <a:rPr lang="en-US" dirty="0" smtClean="0"/>
              <a:t>Jenkins Global Security</a:t>
            </a:r>
            <a:endParaRPr lang="en-US" dirty="0"/>
          </a:p>
        </p:txBody>
      </p:sp>
    </p:spTree>
    <p:extLst>
      <p:ext uri="{BB962C8B-B14F-4D97-AF65-F5344CB8AC3E}">
        <p14:creationId xmlns:p14="http://schemas.microsoft.com/office/powerpoint/2010/main" val="23948679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sz="2400" dirty="0" smtClean="0"/>
              <a:t>Name and Description - what is tested, etc.</a:t>
            </a:r>
          </a:p>
          <a:p>
            <a:r>
              <a:rPr lang="en-US" sz="2400" dirty="0" smtClean="0"/>
              <a:t>Limit Builds to 50 - conserve server storage</a:t>
            </a:r>
          </a:p>
          <a:p>
            <a:r>
              <a:rPr lang="en-US" sz="2400" dirty="0" smtClean="0"/>
              <a:t>Source Code Management - subversion or </a:t>
            </a:r>
            <a:r>
              <a:rPr lang="en-US" sz="2400" dirty="0" err="1" smtClean="0"/>
              <a:t>git</a:t>
            </a:r>
            <a:endParaRPr lang="en-US" sz="2400" dirty="0" smtClean="0"/>
          </a:p>
          <a:p>
            <a:r>
              <a:rPr lang="en-US" sz="2400" dirty="0" smtClean="0"/>
              <a:t>Build Trigger - manual or automated schedule</a:t>
            </a:r>
          </a:p>
          <a:p>
            <a:r>
              <a:rPr lang="en-US" sz="2400" dirty="0" smtClean="0"/>
              <a:t>Build Commands – shell commands to execute test</a:t>
            </a:r>
          </a:p>
        </p:txBody>
      </p:sp>
      <p:sp>
        <p:nvSpPr>
          <p:cNvPr id="3" name="Slide Number Placeholder 2"/>
          <p:cNvSpPr>
            <a:spLocks noGrp="1"/>
          </p:cNvSpPr>
          <p:nvPr>
            <p:ph type="sldNum" sz="quarter" idx="10"/>
          </p:nvPr>
        </p:nvSpPr>
        <p:spPr/>
        <p:txBody>
          <a:bodyPr/>
          <a:lstStyle/>
          <a:p>
            <a:fld id="{77821069-C6B9-EE41-9840-ABB41A19FC09}" type="slidenum">
              <a:rPr lang="en-US" altLang="x-none" smtClean="0"/>
              <a:pPr/>
              <a:t>14</a:t>
            </a:fld>
            <a:endParaRPr lang="en-US" altLang="x-none" dirty="0"/>
          </a:p>
        </p:txBody>
      </p:sp>
      <p:sp>
        <p:nvSpPr>
          <p:cNvPr id="4" name="Footer Placeholder 3"/>
          <p:cNvSpPr>
            <a:spLocks noGrp="1"/>
          </p:cNvSpPr>
          <p:nvPr>
            <p:ph type="ftr" sz="quarter" idx="11"/>
          </p:nvPr>
        </p:nvSpPr>
        <p:spPr/>
        <p:txBody>
          <a:bodyPr/>
          <a:lstStyle/>
          <a:p>
            <a:pPr>
              <a:defRPr/>
            </a:pPr>
            <a:r>
              <a:rPr lang="en-US" smtClean="0"/>
              <a:t>Application-Level Regression Testing Framework using Jenkins</a:t>
            </a:r>
            <a:endParaRPr lang="en-US" dirty="0"/>
          </a:p>
        </p:txBody>
      </p:sp>
      <p:sp>
        <p:nvSpPr>
          <p:cNvPr id="5" name="Title 4"/>
          <p:cNvSpPr>
            <a:spLocks noGrp="1"/>
          </p:cNvSpPr>
          <p:nvPr>
            <p:ph type="title"/>
          </p:nvPr>
        </p:nvSpPr>
        <p:spPr/>
        <p:txBody>
          <a:bodyPr/>
          <a:lstStyle/>
          <a:p>
            <a:r>
              <a:rPr lang="en-US" dirty="0" smtClean="0"/>
              <a:t>Anatomy of Project</a:t>
            </a:r>
            <a:endParaRPr lang="en-US" dirty="0"/>
          </a:p>
        </p:txBody>
      </p:sp>
    </p:spTree>
    <p:extLst>
      <p:ext uri="{BB962C8B-B14F-4D97-AF65-F5344CB8AC3E}">
        <p14:creationId xmlns:p14="http://schemas.microsoft.com/office/powerpoint/2010/main" val="103336571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77821069-C6B9-EE41-9840-ABB41A19FC09}" type="slidenum">
              <a:rPr lang="en-US" altLang="x-none" smtClean="0"/>
              <a:pPr/>
              <a:t>15</a:t>
            </a:fld>
            <a:endParaRPr lang="en-US" altLang="x-none" dirty="0"/>
          </a:p>
        </p:txBody>
      </p:sp>
      <p:sp>
        <p:nvSpPr>
          <p:cNvPr id="4" name="Footer Placeholder 3"/>
          <p:cNvSpPr>
            <a:spLocks noGrp="1"/>
          </p:cNvSpPr>
          <p:nvPr>
            <p:ph type="ftr" sz="quarter" idx="11"/>
          </p:nvPr>
        </p:nvSpPr>
        <p:spPr/>
        <p:txBody>
          <a:bodyPr/>
          <a:lstStyle/>
          <a:p>
            <a:pPr>
              <a:defRPr/>
            </a:pPr>
            <a:r>
              <a:rPr lang="en-US" smtClean="0"/>
              <a:t>Application-Level Regression Testing Framework using Jenkins</a:t>
            </a:r>
            <a:endParaRPr lang="en-US" dirty="0"/>
          </a:p>
        </p:txBody>
      </p:sp>
      <p:sp>
        <p:nvSpPr>
          <p:cNvPr id="5" name="Title 4"/>
          <p:cNvSpPr>
            <a:spLocks noGrp="1"/>
          </p:cNvSpPr>
          <p:nvPr>
            <p:ph type="title"/>
          </p:nvPr>
        </p:nvSpPr>
        <p:spPr>
          <a:xfrm>
            <a:off x="304800" y="609600"/>
            <a:ext cx="8382000" cy="1143000"/>
          </a:xfrm>
        </p:spPr>
        <p:txBody>
          <a:bodyPr/>
          <a:lstStyle/>
          <a:p>
            <a:r>
              <a:rPr lang="en-US" dirty="0" smtClean="0"/>
              <a:t> Admin </a:t>
            </a:r>
            <a:r>
              <a:rPr lang="en-US" dirty="0" err="1" smtClean="0"/>
              <a:t>Gui</a:t>
            </a:r>
            <a:r>
              <a:rPr lang="en-US" dirty="0" smtClean="0"/>
              <a:t> Home Page</a:t>
            </a:r>
            <a:endParaRPr lang="en-US" dirty="0"/>
          </a:p>
        </p:txBody>
      </p:sp>
      <p:pic>
        <p:nvPicPr>
          <p:cNvPr id="7" name="Content Placeholder 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181100" y="1447800"/>
            <a:ext cx="6629400" cy="4733379"/>
          </a:xfrm>
        </p:spPr>
      </p:pic>
    </p:spTree>
    <p:extLst>
      <p:ext uri="{BB962C8B-B14F-4D97-AF65-F5344CB8AC3E}">
        <p14:creationId xmlns:p14="http://schemas.microsoft.com/office/powerpoint/2010/main" val="54857938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04800" y="1905000"/>
            <a:ext cx="8382000" cy="4162005"/>
          </a:xfrm>
        </p:spPr>
      </p:pic>
      <p:sp>
        <p:nvSpPr>
          <p:cNvPr id="3" name="Slide Number Placeholder 2"/>
          <p:cNvSpPr>
            <a:spLocks noGrp="1"/>
          </p:cNvSpPr>
          <p:nvPr>
            <p:ph type="sldNum" sz="quarter" idx="10"/>
          </p:nvPr>
        </p:nvSpPr>
        <p:spPr/>
        <p:txBody>
          <a:bodyPr/>
          <a:lstStyle/>
          <a:p>
            <a:fld id="{77821069-C6B9-EE41-9840-ABB41A19FC09}" type="slidenum">
              <a:rPr lang="en-US" altLang="x-none" smtClean="0"/>
              <a:pPr/>
              <a:t>16</a:t>
            </a:fld>
            <a:endParaRPr lang="en-US" altLang="x-none" dirty="0"/>
          </a:p>
        </p:txBody>
      </p:sp>
      <p:sp>
        <p:nvSpPr>
          <p:cNvPr id="4" name="Footer Placeholder 3"/>
          <p:cNvSpPr>
            <a:spLocks noGrp="1"/>
          </p:cNvSpPr>
          <p:nvPr>
            <p:ph type="ftr" sz="quarter" idx="11"/>
          </p:nvPr>
        </p:nvSpPr>
        <p:spPr/>
        <p:txBody>
          <a:bodyPr/>
          <a:lstStyle/>
          <a:p>
            <a:pPr>
              <a:defRPr/>
            </a:pPr>
            <a:r>
              <a:rPr lang="en-US" smtClean="0"/>
              <a:t>Application-Level Regression Testing Framework using Jenkins</a:t>
            </a:r>
            <a:endParaRPr lang="en-US" dirty="0"/>
          </a:p>
        </p:txBody>
      </p:sp>
      <p:sp>
        <p:nvSpPr>
          <p:cNvPr id="5" name="Title 4"/>
          <p:cNvSpPr>
            <a:spLocks noGrp="1"/>
          </p:cNvSpPr>
          <p:nvPr>
            <p:ph type="title"/>
          </p:nvPr>
        </p:nvSpPr>
        <p:spPr/>
        <p:txBody>
          <a:bodyPr/>
          <a:lstStyle/>
          <a:p>
            <a:r>
              <a:rPr lang="en-US" dirty="0" smtClean="0"/>
              <a:t>Project View</a:t>
            </a:r>
            <a:endParaRPr lang="en-US" dirty="0"/>
          </a:p>
        </p:txBody>
      </p:sp>
    </p:spTree>
    <p:extLst>
      <p:ext uri="{BB962C8B-B14F-4D97-AF65-F5344CB8AC3E}">
        <p14:creationId xmlns:p14="http://schemas.microsoft.com/office/powerpoint/2010/main" val="5212207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40183" y="1752600"/>
            <a:ext cx="7111234" cy="4191000"/>
          </a:xfrm>
        </p:spPr>
      </p:pic>
      <p:sp>
        <p:nvSpPr>
          <p:cNvPr id="3" name="Slide Number Placeholder 2"/>
          <p:cNvSpPr>
            <a:spLocks noGrp="1"/>
          </p:cNvSpPr>
          <p:nvPr>
            <p:ph type="sldNum" sz="quarter" idx="10"/>
          </p:nvPr>
        </p:nvSpPr>
        <p:spPr/>
        <p:txBody>
          <a:bodyPr/>
          <a:lstStyle/>
          <a:p>
            <a:fld id="{77821069-C6B9-EE41-9840-ABB41A19FC09}" type="slidenum">
              <a:rPr lang="en-US" altLang="x-none" smtClean="0"/>
              <a:pPr/>
              <a:t>17</a:t>
            </a:fld>
            <a:endParaRPr lang="en-US" altLang="x-none" dirty="0"/>
          </a:p>
        </p:txBody>
      </p:sp>
      <p:sp>
        <p:nvSpPr>
          <p:cNvPr id="4" name="Footer Placeholder 3"/>
          <p:cNvSpPr>
            <a:spLocks noGrp="1"/>
          </p:cNvSpPr>
          <p:nvPr>
            <p:ph type="ftr" sz="quarter" idx="11"/>
          </p:nvPr>
        </p:nvSpPr>
        <p:spPr/>
        <p:txBody>
          <a:bodyPr/>
          <a:lstStyle/>
          <a:p>
            <a:pPr>
              <a:defRPr/>
            </a:pPr>
            <a:r>
              <a:rPr lang="en-US" smtClean="0"/>
              <a:t>Application-Level Regression Testing Framework using Jenkins</a:t>
            </a:r>
            <a:endParaRPr lang="en-US" dirty="0"/>
          </a:p>
        </p:txBody>
      </p:sp>
      <p:sp>
        <p:nvSpPr>
          <p:cNvPr id="5" name="Title 4"/>
          <p:cNvSpPr>
            <a:spLocks noGrp="1"/>
          </p:cNvSpPr>
          <p:nvPr>
            <p:ph type="title"/>
          </p:nvPr>
        </p:nvSpPr>
        <p:spPr/>
        <p:txBody>
          <a:bodyPr/>
          <a:lstStyle/>
          <a:p>
            <a:r>
              <a:rPr lang="en-US" dirty="0" smtClean="0"/>
              <a:t>Example Console Log</a:t>
            </a:r>
            <a:endParaRPr lang="en-US" dirty="0"/>
          </a:p>
        </p:txBody>
      </p:sp>
    </p:spTree>
    <p:extLst>
      <p:ext uri="{BB962C8B-B14F-4D97-AF65-F5344CB8AC3E}">
        <p14:creationId xmlns:p14="http://schemas.microsoft.com/office/powerpoint/2010/main" val="183297518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indent="0">
              <a:buNone/>
            </a:pPr>
            <a:r>
              <a:rPr lang="en-US" sz="1400" dirty="0"/>
              <a:t>See &lt;</a:t>
            </a:r>
            <a:r>
              <a:rPr lang="en-US" sz="1400" dirty="0">
                <a:hlinkClick r:id="rId3"/>
              </a:rPr>
              <a:t>http://bwjenkins.ncsa.illinois.edu/job/Lustre_Check_OST_BW/7218/display/redirect</a:t>
            </a:r>
            <a:r>
              <a:rPr lang="en-US" sz="1400" dirty="0" smtClean="0"/>
              <a:t>&gt;</a:t>
            </a:r>
            <a:endParaRPr lang="en-US" sz="1400" dirty="0"/>
          </a:p>
          <a:p>
            <a:pPr marL="0" indent="0">
              <a:buNone/>
            </a:pPr>
            <a:r>
              <a:rPr lang="en-US" sz="1400" dirty="0"/>
              <a:t>------------------------------------------</a:t>
            </a:r>
          </a:p>
          <a:p>
            <a:pPr marL="0" indent="0">
              <a:buNone/>
            </a:pPr>
            <a:r>
              <a:rPr lang="en-US" sz="1400" dirty="0"/>
              <a:t>Started by timer</a:t>
            </a:r>
          </a:p>
          <a:p>
            <a:pPr marL="0" indent="0">
              <a:buNone/>
            </a:pPr>
            <a:r>
              <a:rPr lang="en-US" sz="1400" dirty="0"/>
              <a:t>Building on master in workspace &lt;</a:t>
            </a:r>
            <a:r>
              <a:rPr lang="en-US" sz="1400" dirty="0">
                <a:hlinkClick r:id="rId4"/>
              </a:rPr>
              <a:t>http://bwjenkins.ncsa.illinois.edu/job/Lustre_Check_OST_BW/ws/</a:t>
            </a:r>
            <a:r>
              <a:rPr lang="en-US" sz="1400" dirty="0"/>
              <a:t>&gt;</a:t>
            </a:r>
          </a:p>
          <a:p>
            <a:pPr marL="0" indent="0">
              <a:buNone/>
            </a:pPr>
            <a:r>
              <a:rPr lang="en-US" sz="1400" dirty="0"/>
              <a:t>executing script:</a:t>
            </a:r>
          </a:p>
          <a:p>
            <a:pPr marL="0" indent="0">
              <a:buNone/>
            </a:pPr>
            <a:r>
              <a:rPr lang="en-US" sz="1400" dirty="0"/>
              <a:t>SW_WORKDIR="/scratch/system/</a:t>
            </a:r>
            <a:r>
              <a:rPr lang="en-US" sz="1400" dirty="0" err="1"/>
              <a:t>bwjenkins</a:t>
            </a:r>
            <a:r>
              <a:rPr lang="en-US" sz="1400" dirty="0"/>
              <a:t>/</a:t>
            </a:r>
            <a:r>
              <a:rPr lang="en-US" sz="1400" dirty="0" err="1"/>
              <a:t>sw_workdir</a:t>
            </a:r>
            <a:r>
              <a:rPr lang="en-US" sz="1400" dirty="0"/>
              <a:t>"</a:t>
            </a:r>
          </a:p>
          <a:p>
            <a:pPr marL="0" indent="0">
              <a:buNone/>
            </a:pPr>
            <a:r>
              <a:rPr lang="en-US" sz="1400" dirty="0"/>
              <a:t>JOB_NAME="</a:t>
            </a:r>
            <a:r>
              <a:rPr lang="en-US" sz="1400" dirty="0" err="1"/>
              <a:t>Lustre_Check_OST_BW</a:t>
            </a:r>
            <a:r>
              <a:rPr lang="en-US" sz="1400" dirty="0"/>
              <a:t>"</a:t>
            </a:r>
          </a:p>
          <a:p>
            <a:pPr marL="0" indent="0">
              <a:buNone/>
            </a:pPr>
            <a:r>
              <a:rPr lang="en-US" sz="1400" dirty="0"/>
              <a:t/>
            </a:r>
            <a:br>
              <a:rPr lang="en-US" sz="1400" dirty="0"/>
            </a:br>
            <a:r>
              <a:rPr lang="en-US" sz="2400" dirty="0" smtClean="0">
                <a:solidFill>
                  <a:srgbClr val="FF0000"/>
                </a:solidFill>
              </a:rPr>
              <a:t>snx11003-OST010c-osc-ffff885fc0cd3c00</a:t>
            </a:r>
            <a:r>
              <a:rPr lang="en-US" sz="2400" dirty="0">
                <a:solidFill>
                  <a:srgbClr val="FF0000"/>
                </a:solidFill>
              </a:rPr>
              <a:t>: check error: Resource temporarily unavailable</a:t>
            </a:r>
          </a:p>
          <a:p>
            <a:pPr marL="0" indent="0">
              <a:buNone/>
            </a:pPr>
            <a:endParaRPr lang="en-US" sz="1400" dirty="0" smtClean="0"/>
          </a:p>
          <a:p>
            <a:pPr marL="0" indent="0">
              <a:buNone/>
            </a:pPr>
            <a:r>
              <a:rPr lang="en-US" sz="1400" dirty="0" smtClean="0"/>
              <a:t>[</a:t>
            </a:r>
            <a:r>
              <a:rPr lang="en-US" sz="1400" dirty="0"/>
              <a:t>SSH] exit-status: 255</a:t>
            </a:r>
          </a:p>
          <a:p>
            <a:pPr marL="0" indent="0">
              <a:buNone/>
            </a:pPr>
            <a:r>
              <a:rPr lang="en-US" sz="1400" dirty="0"/>
              <a:t>Build step 'Execute shell script on remote host using </a:t>
            </a:r>
            <a:r>
              <a:rPr lang="en-US" sz="1400" dirty="0" err="1"/>
              <a:t>ssh</a:t>
            </a:r>
            <a:r>
              <a:rPr lang="en-US" sz="1400" dirty="0"/>
              <a:t>' marked build as failure</a:t>
            </a:r>
          </a:p>
          <a:p>
            <a:pPr marL="0" indent="0">
              <a:buNone/>
            </a:pPr>
            <a:r>
              <a:rPr lang="en-US" sz="1400" dirty="0"/>
              <a:t>Recording plot data</a:t>
            </a:r>
          </a:p>
          <a:p>
            <a:pPr marL="0" indent="0">
              <a:buNone/>
            </a:pPr>
            <a:r>
              <a:rPr lang="en-US" sz="1400" dirty="0"/>
              <a:t>Saving plot series data from: &lt;</a:t>
            </a:r>
            <a:r>
              <a:rPr lang="en-US" sz="1400" dirty="0">
                <a:hlinkClick r:id="rId5"/>
              </a:rPr>
              <a:t>http://bwjenkins.ncsa.illinois.edu/job/Lustre_Check_OST_BW/ws/bw_active</a:t>
            </a:r>
            <a:r>
              <a:rPr lang="en-US" sz="1400" dirty="0"/>
              <a:t>&gt;</a:t>
            </a:r>
          </a:p>
          <a:p>
            <a:pPr marL="0" indent="0">
              <a:buNone/>
            </a:pPr>
            <a:r>
              <a:rPr lang="en-US" sz="1200" dirty="0"/>
              <a:t/>
            </a:r>
            <a:br>
              <a:rPr lang="en-US" sz="1200" dirty="0"/>
            </a:br>
            <a:endParaRPr lang="en-US" sz="1200" dirty="0"/>
          </a:p>
        </p:txBody>
      </p:sp>
      <p:sp>
        <p:nvSpPr>
          <p:cNvPr id="3" name="Slide Number Placeholder 2"/>
          <p:cNvSpPr>
            <a:spLocks noGrp="1"/>
          </p:cNvSpPr>
          <p:nvPr>
            <p:ph type="sldNum" sz="quarter" idx="10"/>
          </p:nvPr>
        </p:nvSpPr>
        <p:spPr/>
        <p:txBody>
          <a:bodyPr/>
          <a:lstStyle/>
          <a:p>
            <a:fld id="{77821069-C6B9-EE41-9840-ABB41A19FC09}" type="slidenum">
              <a:rPr lang="en-US" altLang="x-none" smtClean="0"/>
              <a:pPr/>
              <a:t>18</a:t>
            </a:fld>
            <a:endParaRPr lang="en-US" altLang="x-none" dirty="0"/>
          </a:p>
        </p:txBody>
      </p:sp>
      <p:sp>
        <p:nvSpPr>
          <p:cNvPr id="4" name="Footer Placeholder 3"/>
          <p:cNvSpPr>
            <a:spLocks noGrp="1"/>
          </p:cNvSpPr>
          <p:nvPr>
            <p:ph type="ftr" sz="quarter" idx="11"/>
          </p:nvPr>
        </p:nvSpPr>
        <p:spPr/>
        <p:txBody>
          <a:bodyPr/>
          <a:lstStyle/>
          <a:p>
            <a:pPr>
              <a:defRPr/>
            </a:pPr>
            <a:r>
              <a:rPr lang="en-US" smtClean="0"/>
              <a:t>Application-Level Regression Testing Framework using Jenkins</a:t>
            </a:r>
            <a:endParaRPr lang="en-US" dirty="0"/>
          </a:p>
        </p:txBody>
      </p:sp>
      <p:sp>
        <p:nvSpPr>
          <p:cNvPr id="5" name="Title 4"/>
          <p:cNvSpPr>
            <a:spLocks noGrp="1"/>
          </p:cNvSpPr>
          <p:nvPr>
            <p:ph type="title"/>
          </p:nvPr>
        </p:nvSpPr>
        <p:spPr/>
        <p:txBody>
          <a:bodyPr/>
          <a:lstStyle/>
          <a:p>
            <a:r>
              <a:rPr lang="en-US" dirty="0" smtClean="0"/>
              <a:t>Project Failure Email Notification</a:t>
            </a:r>
            <a:endParaRPr lang="en-US" dirty="0"/>
          </a:p>
        </p:txBody>
      </p:sp>
    </p:spTree>
    <p:extLst>
      <p:ext uri="{BB962C8B-B14F-4D97-AF65-F5344CB8AC3E}">
        <p14:creationId xmlns:p14="http://schemas.microsoft.com/office/powerpoint/2010/main" val="33965489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77821069-C6B9-EE41-9840-ABB41A19FC09}" type="slidenum">
              <a:rPr lang="en-US" altLang="x-none" smtClean="0"/>
              <a:pPr/>
              <a:t>19</a:t>
            </a:fld>
            <a:endParaRPr lang="en-US" altLang="x-none" dirty="0"/>
          </a:p>
        </p:txBody>
      </p:sp>
      <p:sp>
        <p:nvSpPr>
          <p:cNvPr id="4" name="Footer Placeholder 3"/>
          <p:cNvSpPr>
            <a:spLocks noGrp="1"/>
          </p:cNvSpPr>
          <p:nvPr>
            <p:ph type="ftr" sz="quarter" idx="11"/>
          </p:nvPr>
        </p:nvSpPr>
        <p:spPr/>
        <p:txBody>
          <a:bodyPr/>
          <a:lstStyle/>
          <a:p>
            <a:pPr>
              <a:defRPr/>
            </a:pPr>
            <a:r>
              <a:rPr lang="en-US" smtClean="0"/>
              <a:t>Application-Level Regression Testing Framework using Jenkins</a:t>
            </a:r>
            <a:endParaRPr lang="en-US" dirty="0"/>
          </a:p>
        </p:txBody>
      </p:sp>
      <p:sp>
        <p:nvSpPr>
          <p:cNvPr id="5" name="Title 4"/>
          <p:cNvSpPr>
            <a:spLocks noGrp="1"/>
          </p:cNvSpPr>
          <p:nvPr>
            <p:ph type="title"/>
          </p:nvPr>
        </p:nvSpPr>
        <p:spPr/>
        <p:txBody>
          <a:bodyPr/>
          <a:lstStyle/>
          <a:p>
            <a:r>
              <a:rPr lang="en-US" dirty="0" smtClean="0"/>
              <a:t>Slow </a:t>
            </a:r>
            <a:r>
              <a:rPr lang="en-US" dirty="0" err="1" smtClean="0"/>
              <a:t>JobLaunch</a:t>
            </a:r>
            <a:r>
              <a:rPr lang="en-US" dirty="0" smtClean="0"/>
              <a:t>-BW Plot</a:t>
            </a:r>
            <a:endParaRPr lang="en-US" dirty="0"/>
          </a:p>
        </p:txBody>
      </p:sp>
      <p:pic>
        <p:nvPicPr>
          <p:cNvPr id="8" name="Content Placeholder 7"/>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161897" y="1828800"/>
            <a:ext cx="6667806" cy="4191000"/>
          </a:xfrm>
        </p:spPr>
      </p:pic>
    </p:spTree>
    <p:extLst>
      <p:ext uri="{BB962C8B-B14F-4D97-AF65-F5344CB8AC3E}">
        <p14:creationId xmlns:p14="http://schemas.microsoft.com/office/powerpoint/2010/main" val="170709059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Introduction and Motivation</a:t>
            </a:r>
          </a:p>
          <a:p>
            <a:r>
              <a:rPr lang="en-US" dirty="0" smtClean="0"/>
              <a:t>Implementation &amp; Deployment</a:t>
            </a:r>
          </a:p>
          <a:p>
            <a:pPr lvl="1"/>
            <a:r>
              <a:rPr lang="en-US" dirty="0" smtClean="0"/>
              <a:t>Basic Configuration</a:t>
            </a:r>
          </a:p>
          <a:p>
            <a:pPr lvl="1"/>
            <a:r>
              <a:rPr lang="en-US" dirty="0" smtClean="0"/>
              <a:t>Connecting to multiple HPC systems</a:t>
            </a:r>
          </a:p>
          <a:p>
            <a:pPr lvl="1"/>
            <a:r>
              <a:rPr lang="en-US" dirty="0" smtClean="0"/>
              <a:t>Security consideration, authentication, authorization</a:t>
            </a:r>
          </a:p>
          <a:p>
            <a:r>
              <a:rPr lang="en-US" dirty="0" smtClean="0"/>
              <a:t>Application Test Structure</a:t>
            </a:r>
          </a:p>
          <a:p>
            <a:r>
              <a:rPr lang="en-US" dirty="0" smtClean="0"/>
              <a:t>Actual Use Cases</a:t>
            </a:r>
          </a:p>
          <a:p>
            <a:endParaRPr lang="en-US" dirty="0"/>
          </a:p>
        </p:txBody>
      </p:sp>
      <p:sp>
        <p:nvSpPr>
          <p:cNvPr id="3" name="Slide Number Placeholder 2"/>
          <p:cNvSpPr>
            <a:spLocks noGrp="1"/>
          </p:cNvSpPr>
          <p:nvPr>
            <p:ph type="sldNum" sz="quarter" idx="10"/>
          </p:nvPr>
        </p:nvSpPr>
        <p:spPr/>
        <p:txBody>
          <a:bodyPr/>
          <a:lstStyle/>
          <a:p>
            <a:fld id="{77821069-C6B9-EE41-9840-ABB41A19FC09}" type="slidenum">
              <a:rPr lang="en-US" altLang="x-none" smtClean="0"/>
              <a:pPr/>
              <a:t>2</a:t>
            </a:fld>
            <a:endParaRPr lang="en-US" altLang="x-none" dirty="0"/>
          </a:p>
        </p:txBody>
      </p:sp>
      <p:sp>
        <p:nvSpPr>
          <p:cNvPr id="4" name="Footer Placeholder 3"/>
          <p:cNvSpPr>
            <a:spLocks noGrp="1"/>
          </p:cNvSpPr>
          <p:nvPr>
            <p:ph type="ftr" sz="quarter" idx="11"/>
          </p:nvPr>
        </p:nvSpPr>
        <p:spPr/>
        <p:txBody>
          <a:bodyPr/>
          <a:lstStyle/>
          <a:p>
            <a:pPr>
              <a:defRPr/>
            </a:pPr>
            <a:r>
              <a:rPr lang="en-US" smtClean="0"/>
              <a:t>Application-Level Regression Testing Framework using Jenkins</a:t>
            </a:r>
            <a:endParaRPr lang="en-US" dirty="0"/>
          </a:p>
        </p:txBody>
      </p:sp>
      <p:sp>
        <p:nvSpPr>
          <p:cNvPr id="5" name="Title 4"/>
          <p:cNvSpPr>
            <a:spLocks noGrp="1"/>
          </p:cNvSpPr>
          <p:nvPr>
            <p:ph type="title"/>
          </p:nvPr>
        </p:nvSpPr>
        <p:spPr/>
        <p:txBody>
          <a:bodyPr/>
          <a:lstStyle/>
          <a:p>
            <a:r>
              <a:rPr lang="en-US" dirty="0" smtClean="0"/>
              <a:t>Talk Outline</a:t>
            </a:r>
            <a:endParaRPr lang="en-US" dirty="0"/>
          </a:p>
        </p:txBody>
      </p:sp>
    </p:spTree>
    <p:extLst>
      <p:ext uri="{BB962C8B-B14F-4D97-AF65-F5344CB8AC3E}">
        <p14:creationId xmlns:p14="http://schemas.microsoft.com/office/powerpoint/2010/main" val="53937715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77821069-C6B9-EE41-9840-ABB41A19FC09}" type="slidenum">
              <a:rPr lang="en-US" altLang="x-none" smtClean="0"/>
              <a:pPr/>
              <a:t>20</a:t>
            </a:fld>
            <a:endParaRPr lang="en-US" altLang="x-none" dirty="0"/>
          </a:p>
        </p:txBody>
      </p:sp>
      <p:sp>
        <p:nvSpPr>
          <p:cNvPr id="4" name="Footer Placeholder 3"/>
          <p:cNvSpPr>
            <a:spLocks noGrp="1"/>
          </p:cNvSpPr>
          <p:nvPr>
            <p:ph type="ftr" sz="quarter" idx="11"/>
          </p:nvPr>
        </p:nvSpPr>
        <p:spPr/>
        <p:txBody>
          <a:bodyPr/>
          <a:lstStyle/>
          <a:p>
            <a:pPr>
              <a:defRPr/>
            </a:pPr>
            <a:r>
              <a:rPr lang="en-US" smtClean="0"/>
              <a:t>Application-Level Regression Testing Framework using Jenkins</a:t>
            </a:r>
            <a:endParaRPr lang="en-US" dirty="0"/>
          </a:p>
        </p:txBody>
      </p:sp>
      <p:sp>
        <p:nvSpPr>
          <p:cNvPr id="5" name="Title 4"/>
          <p:cNvSpPr>
            <a:spLocks noGrp="1"/>
          </p:cNvSpPr>
          <p:nvPr>
            <p:ph type="title"/>
          </p:nvPr>
        </p:nvSpPr>
        <p:spPr/>
        <p:txBody>
          <a:bodyPr/>
          <a:lstStyle/>
          <a:p>
            <a:r>
              <a:rPr lang="en-US" dirty="0" smtClean="0"/>
              <a:t>Slow </a:t>
            </a:r>
            <a:r>
              <a:rPr lang="en-US" dirty="0" err="1" smtClean="0"/>
              <a:t>Lustre</a:t>
            </a:r>
            <a:r>
              <a:rPr lang="en-US" dirty="0" smtClean="0"/>
              <a:t> Scratch from a login node</a:t>
            </a:r>
            <a:endParaRPr lang="en-US" dirty="0"/>
          </a:p>
        </p:txBody>
      </p:sp>
      <p:pic>
        <p:nvPicPr>
          <p:cNvPr id="7" name="Content Placeholder 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164391" y="1789253"/>
            <a:ext cx="6662818" cy="4191000"/>
          </a:xfrm>
        </p:spPr>
      </p:pic>
    </p:spTree>
    <p:extLst>
      <p:ext uri="{BB962C8B-B14F-4D97-AF65-F5344CB8AC3E}">
        <p14:creationId xmlns:p14="http://schemas.microsoft.com/office/powerpoint/2010/main" val="120752280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990600"/>
            <a:ext cx="8382000" cy="533400"/>
          </a:xfrm>
        </p:spPr>
        <p:txBody>
          <a:bodyPr/>
          <a:lstStyle/>
          <a:p>
            <a:r>
              <a:rPr lang="en-US" dirty="0" smtClean="0"/>
              <a:t>Slow IOR-login Test Example</a:t>
            </a:r>
            <a:endParaRPr lang="en-US" dirty="0"/>
          </a:p>
        </p:txBody>
      </p:sp>
      <p:sp>
        <p:nvSpPr>
          <p:cNvPr id="4" name="Slide Number Placeholder 3"/>
          <p:cNvSpPr>
            <a:spLocks noGrp="1"/>
          </p:cNvSpPr>
          <p:nvPr>
            <p:ph type="sldNum" sz="quarter" idx="10"/>
          </p:nvPr>
        </p:nvSpPr>
        <p:spPr/>
        <p:txBody>
          <a:bodyPr/>
          <a:lstStyle/>
          <a:p>
            <a:fld id="{77821069-C6B9-EE41-9840-ABB41A19FC09}" type="slidenum">
              <a:rPr lang="en-US" altLang="x-none" smtClean="0"/>
              <a:pPr/>
              <a:t>21</a:t>
            </a:fld>
            <a:endParaRPr lang="en-US" altLang="x-none"/>
          </a:p>
        </p:txBody>
      </p:sp>
      <p:sp>
        <p:nvSpPr>
          <p:cNvPr id="5" name="Footer Placeholder 4"/>
          <p:cNvSpPr>
            <a:spLocks noGrp="1"/>
          </p:cNvSpPr>
          <p:nvPr>
            <p:ph type="ftr" sz="quarter" idx="11"/>
          </p:nvPr>
        </p:nvSpPr>
        <p:spPr>
          <a:xfrm>
            <a:off x="3962400" y="6705600"/>
            <a:ext cx="4572000" cy="76200"/>
          </a:xfrm>
        </p:spPr>
        <p:txBody>
          <a:bodyPr/>
          <a:lstStyle/>
          <a:p>
            <a:pPr>
              <a:defRPr/>
            </a:pPr>
            <a:r>
              <a:rPr lang="en-US"/>
              <a:t>Application-Level Regression Testing Framework using Jenkins</a:t>
            </a:r>
          </a:p>
          <a:p>
            <a:pPr>
              <a:defRPr/>
            </a:pPr>
            <a:endParaRPr lang="en-US" dirty="0"/>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166685" y="1981200"/>
            <a:ext cx="6658229" cy="4191000"/>
          </a:xfrm>
        </p:spPr>
      </p:pic>
    </p:spTree>
    <p:extLst>
      <p:ext uri="{BB962C8B-B14F-4D97-AF65-F5344CB8AC3E}">
        <p14:creationId xmlns:p14="http://schemas.microsoft.com/office/powerpoint/2010/main" val="124138185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77821069-C6B9-EE41-9840-ABB41A19FC09}" type="slidenum">
              <a:rPr lang="en-US" altLang="x-none" smtClean="0"/>
              <a:pPr/>
              <a:t>22</a:t>
            </a:fld>
            <a:endParaRPr lang="en-US" altLang="x-none" dirty="0"/>
          </a:p>
        </p:txBody>
      </p:sp>
      <p:sp>
        <p:nvSpPr>
          <p:cNvPr id="4" name="Footer Placeholder 3"/>
          <p:cNvSpPr>
            <a:spLocks noGrp="1"/>
          </p:cNvSpPr>
          <p:nvPr>
            <p:ph type="ftr" sz="quarter" idx="11"/>
          </p:nvPr>
        </p:nvSpPr>
        <p:spPr/>
        <p:txBody>
          <a:bodyPr/>
          <a:lstStyle/>
          <a:p>
            <a:pPr>
              <a:defRPr/>
            </a:pPr>
            <a:r>
              <a:rPr lang="en-US" smtClean="0"/>
              <a:t>Application-Level Regression Testing Framework using Jenkins</a:t>
            </a:r>
            <a:endParaRPr lang="en-US" dirty="0"/>
          </a:p>
        </p:txBody>
      </p:sp>
      <p:sp>
        <p:nvSpPr>
          <p:cNvPr id="5" name="Title 4"/>
          <p:cNvSpPr>
            <a:spLocks noGrp="1"/>
          </p:cNvSpPr>
          <p:nvPr>
            <p:ph type="title"/>
          </p:nvPr>
        </p:nvSpPr>
        <p:spPr/>
        <p:txBody>
          <a:bodyPr/>
          <a:lstStyle/>
          <a:p>
            <a:r>
              <a:rPr lang="en-US" dirty="0" smtClean="0"/>
              <a:t>IOR-</a:t>
            </a:r>
            <a:r>
              <a:rPr lang="en-US" dirty="0" err="1" smtClean="0"/>
              <a:t>BlueWaters</a:t>
            </a:r>
            <a:r>
              <a:rPr lang="en-US" dirty="0" smtClean="0"/>
              <a:t> test failures </a:t>
            </a:r>
            <a:endParaRPr lang="en-US" dirty="0"/>
          </a:p>
        </p:txBody>
      </p:sp>
      <p:pic>
        <p:nvPicPr>
          <p:cNvPr id="8" name="Content Placeholder 7"/>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83876" y="1752600"/>
            <a:ext cx="7423848" cy="4191000"/>
          </a:xfrm>
        </p:spPr>
      </p:pic>
    </p:spTree>
    <p:extLst>
      <p:ext uri="{BB962C8B-B14F-4D97-AF65-F5344CB8AC3E}">
        <p14:creationId xmlns:p14="http://schemas.microsoft.com/office/powerpoint/2010/main" val="11270866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76300" y="1676400"/>
            <a:ext cx="7238999" cy="4600074"/>
          </a:xfrm>
        </p:spPr>
      </p:pic>
      <p:sp>
        <p:nvSpPr>
          <p:cNvPr id="3" name="Slide Number Placeholder 2"/>
          <p:cNvSpPr>
            <a:spLocks noGrp="1"/>
          </p:cNvSpPr>
          <p:nvPr>
            <p:ph type="sldNum" sz="quarter" idx="10"/>
          </p:nvPr>
        </p:nvSpPr>
        <p:spPr/>
        <p:txBody>
          <a:bodyPr/>
          <a:lstStyle/>
          <a:p>
            <a:fld id="{77821069-C6B9-EE41-9840-ABB41A19FC09}" type="slidenum">
              <a:rPr lang="en-US" altLang="x-none" smtClean="0"/>
              <a:pPr/>
              <a:t>23</a:t>
            </a:fld>
            <a:endParaRPr lang="en-US" altLang="x-none" dirty="0"/>
          </a:p>
        </p:txBody>
      </p:sp>
      <p:sp>
        <p:nvSpPr>
          <p:cNvPr id="4" name="Footer Placeholder 3"/>
          <p:cNvSpPr>
            <a:spLocks noGrp="1"/>
          </p:cNvSpPr>
          <p:nvPr>
            <p:ph type="ftr" sz="quarter" idx="11"/>
          </p:nvPr>
        </p:nvSpPr>
        <p:spPr/>
        <p:txBody>
          <a:bodyPr/>
          <a:lstStyle/>
          <a:p>
            <a:pPr>
              <a:defRPr/>
            </a:pPr>
            <a:r>
              <a:rPr lang="en-US" smtClean="0"/>
              <a:t>Application-Level Regression Testing Framework using Jenkins</a:t>
            </a:r>
            <a:endParaRPr lang="en-US" dirty="0"/>
          </a:p>
        </p:txBody>
      </p:sp>
      <p:sp>
        <p:nvSpPr>
          <p:cNvPr id="5" name="Title 4"/>
          <p:cNvSpPr>
            <a:spLocks noGrp="1"/>
          </p:cNvSpPr>
          <p:nvPr>
            <p:ph type="title"/>
          </p:nvPr>
        </p:nvSpPr>
        <p:spPr>
          <a:xfrm>
            <a:off x="304800" y="990600"/>
            <a:ext cx="8382000" cy="762000"/>
          </a:xfrm>
        </p:spPr>
        <p:txBody>
          <a:bodyPr/>
          <a:lstStyle/>
          <a:p>
            <a:r>
              <a:rPr lang="en-US" dirty="0" smtClean="0"/>
              <a:t>Plot Usage : Wiki Filesystem dashboard</a:t>
            </a:r>
            <a:endParaRPr lang="en-US" dirty="0"/>
          </a:p>
        </p:txBody>
      </p:sp>
    </p:spTree>
    <p:extLst>
      <p:ext uri="{BB962C8B-B14F-4D97-AF65-F5344CB8AC3E}">
        <p14:creationId xmlns:p14="http://schemas.microsoft.com/office/powerpoint/2010/main" val="91878562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4800" y="1828800"/>
            <a:ext cx="8382000" cy="4343400"/>
          </a:xfrm>
        </p:spPr>
        <p:txBody>
          <a:bodyPr/>
          <a:lstStyle/>
          <a:p>
            <a:r>
              <a:rPr lang="en-US" dirty="0" smtClean="0"/>
              <a:t>Jenkins Enables</a:t>
            </a:r>
          </a:p>
          <a:p>
            <a:pPr lvl="1"/>
            <a:r>
              <a:rPr lang="en-US" sz="2400" dirty="0" smtClean="0"/>
              <a:t>Test Reproducibility </a:t>
            </a:r>
          </a:p>
          <a:p>
            <a:pPr lvl="1"/>
            <a:r>
              <a:rPr lang="en-US" sz="2400" dirty="0"/>
              <a:t>R</a:t>
            </a:r>
            <a:r>
              <a:rPr lang="en-US" sz="2400" dirty="0" smtClean="0"/>
              <a:t>egression testing</a:t>
            </a:r>
          </a:p>
          <a:p>
            <a:pPr lvl="1"/>
            <a:r>
              <a:rPr lang="en-US" sz="2400" dirty="0" smtClean="0"/>
              <a:t>Rapid reaction </a:t>
            </a:r>
            <a:r>
              <a:rPr lang="en-US" sz="2400" dirty="0" smtClean="0">
                <a:sym typeface="Wingdings" panose="05000000000000000000" pitchFamily="2" charset="2"/>
              </a:rPr>
              <a:t> more tests are added as needed</a:t>
            </a:r>
            <a:endParaRPr lang="en-US" sz="2400" dirty="0"/>
          </a:p>
          <a:p>
            <a:r>
              <a:rPr lang="en-US" dirty="0" smtClean="0"/>
              <a:t>Best Practices</a:t>
            </a:r>
          </a:p>
          <a:p>
            <a:pPr lvl="1"/>
            <a:r>
              <a:rPr lang="en-US" sz="2400" dirty="0" smtClean="0"/>
              <a:t>Verify tests on a test system if available</a:t>
            </a:r>
          </a:p>
          <a:p>
            <a:pPr lvl="1"/>
            <a:r>
              <a:rPr lang="en-US" sz="2400" dirty="0" smtClean="0"/>
              <a:t>Provide a description of what’s tested</a:t>
            </a:r>
          </a:p>
          <a:p>
            <a:pPr lvl="1"/>
            <a:r>
              <a:rPr lang="en-US" sz="2400" dirty="0" smtClean="0"/>
              <a:t>Email errors to system monitors and test owner</a:t>
            </a:r>
          </a:p>
          <a:p>
            <a:pPr lvl="1"/>
            <a:r>
              <a:rPr lang="en-US" sz="2400" dirty="0" smtClean="0"/>
              <a:t>log rotation to limit disk usage (50 builds per test)</a:t>
            </a:r>
          </a:p>
          <a:p>
            <a:r>
              <a:rPr lang="en-US" sz="2600" dirty="0" smtClean="0"/>
              <a:t>Future work: integrated with other change manager tool</a:t>
            </a:r>
            <a:br>
              <a:rPr lang="en-US" sz="2600" dirty="0" smtClean="0"/>
            </a:br>
            <a:endParaRPr lang="en-US" sz="2600" dirty="0"/>
          </a:p>
        </p:txBody>
      </p:sp>
      <p:sp>
        <p:nvSpPr>
          <p:cNvPr id="3" name="Slide Number Placeholder 2"/>
          <p:cNvSpPr>
            <a:spLocks noGrp="1"/>
          </p:cNvSpPr>
          <p:nvPr>
            <p:ph type="sldNum" sz="quarter" idx="10"/>
          </p:nvPr>
        </p:nvSpPr>
        <p:spPr/>
        <p:txBody>
          <a:bodyPr/>
          <a:lstStyle/>
          <a:p>
            <a:fld id="{77821069-C6B9-EE41-9840-ABB41A19FC09}" type="slidenum">
              <a:rPr lang="en-US" altLang="x-none" smtClean="0"/>
              <a:pPr/>
              <a:t>24</a:t>
            </a:fld>
            <a:endParaRPr lang="en-US" altLang="x-none" dirty="0"/>
          </a:p>
        </p:txBody>
      </p:sp>
      <p:sp>
        <p:nvSpPr>
          <p:cNvPr id="4" name="Footer Placeholder 3"/>
          <p:cNvSpPr>
            <a:spLocks noGrp="1"/>
          </p:cNvSpPr>
          <p:nvPr>
            <p:ph type="ftr" sz="quarter" idx="11"/>
          </p:nvPr>
        </p:nvSpPr>
        <p:spPr/>
        <p:txBody>
          <a:bodyPr/>
          <a:lstStyle/>
          <a:p>
            <a:pPr>
              <a:defRPr/>
            </a:pPr>
            <a:r>
              <a:rPr lang="en-US" smtClean="0"/>
              <a:t>Application-Level Regression Testing Framework using Jenkins</a:t>
            </a:r>
            <a:endParaRPr lang="en-US" dirty="0"/>
          </a:p>
        </p:txBody>
      </p:sp>
      <p:sp>
        <p:nvSpPr>
          <p:cNvPr id="5" name="Title 4"/>
          <p:cNvSpPr>
            <a:spLocks noGrp="1"/>
          </p:cNvSpPr>
          <p:nvPr>
            <p:ph type="title"/>
          </p:nvPr>
        </p:nvSpPr>
        <p:spPr>
          <a:xfrm>
            <a:off x="304800" y="990600"/>
            <a:ext cx="8382000" cy="762000"/>
          </a:xfrm>
        </p:spPr>
        <p:txBody>
          <a:bodyPr/>
          <a:lstStyle/>
          <a:p>
            <a:r>
              <a:rPr lang="en-US" dirty="0" smtClean="0"/>
              <a:t>Conclusion</a:t>
            </a:r>
            <a:endParaRPr lang="en-US" dirty="0"/>
          </a:p>
        </p:txBody>
      </p:sp>
    </p:spTree>
    <p:extLst>
      <p:ext uri="{BB962C8B-B14F-4D97-AF65-F5344CB8AC3E}">
        <p14:creationId xmlns:p14="http://schemas.microsoft.com/office/powerpoint/2010/main" val="71705075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lang="en-US" dirty="0" smtClean="0"/>
          </a:p>
          <a:p>
            <a:pPr marL="0" marR="0" lvl="0" indent="0" algn="ctr" defTabSz="914400" eaLnBrk="1" fontAlgn="auto" latinLnBrk="0" hangingPunct="1">
              <a:lnSpc>
                <a:spcPct val="100000"/>
              </a:lnSpc>
              <a:spcBef>
                <a:spcPts val="0"/>
              </a:spcBef>
              <a:spcAft>
                <a:spcPts val="0"/>
              </a:spcAft>
              <a:buClrTx/>
              <a:buSzTx/>
              <a:buFontTx/>
              <a:buNone/>
              <a:tabLst/>
              <a:defRPr/>
            </a:pPr>
            <a:endParaRPr lang="en-US" dirty="0"/>
          </a:p>
          <a:p>
            <a:pPr marL="0" marR="0" lvl="0" indent="0" algn="ctr" defTabSz="914400" eaLnBrk="1" fontAlgn="auto" latinLnBrk="0" hangingPunct="1">
              <a:lnSpc>
                <a:spcPct val="100000"/>
              </a:lnSpc>
              <a:spcBef>
                <a:spcPts val="0"/>
              </a:spcBef>
              <a:spcAft>
                <a:spcPts val="0"/>
              </a:spcAft>
              <a:buClrTx/>
              <a:buSzTx/>
              <a:buFontTx/>
              <a:buNone/>
              <a:tabLst/>
              <a:defRPr/>
            </a:pPr>
            <a:r>
              <a:rPr lang="en-US" sz="6000" dirty="0" smtClean="0"/>
              <a:t>Questions?</a:t>
            </a:r>
          </a:p>
          <a:p>
            <a:pPr marL="0" marR="0" lvl="0" indent="0" algn="ctr" defTabSz="914400" eaLnBrk="1" fontAlgn="auto" latinLnBrk="0" hangingPunct="1">
              <a:lnSpc>
                <a:spcPct val="100000"/>
              </a:lnSpc>
              <a:spcBef>
                <a:spcPts val="0"/>
              </a:spcBef>
              <a:spcAft>
                <a:spcPts val="0"/>
              </a:spcAft>
              <a:buClrTx/>
              <a:buSzTx/>
              <a:buFontTx/>
              <a:buNone/>
              <a:tabLst/>
              <a:defRPr/>
            </a:pPr>
            <a:endParaRPr lang="en-US" sz="6000" dirty="0"/>
          </a:p>
        </p:txBody>
      </p:sp>
      <p:sp>
        <p:nvSpPr>
          <p:cNvPr id="3" name="Slide Number Placeholder 2"/>
          <p:cNvSpPr>
            <a:spLocks noGrp="1"/>
          </p:cNvSpPr>
          <p:nvPr>
            <p:ph type="sldNum" sz="quarter" idx="10"/>
          </p:nvPr>
        </p:nvSpPr>
        <p:spPr/>
        <p:txBody>
          <a:bodyPr/>
          <a:lstStyle/>
          <a:p>
            <a:fld id="{77821069-C6B9-EE41-9840-ABB41A19FC09}" type="slidenum">
              <a:rPr lang="en-US" altLang="x-none" smtClean="0"/>
              <a:pPr/>
              <a:t>25</a:t>
            </a:fld>
            <a:endParaRPr lang="en-US" altLang="x-none" dirty="0"/>
          </a:p>
        </p:txBody>
      </p:sp>
      <p:sp>
        <p:nvSpPr>
          <p:cNvPr id="4" name="Footer Placeholder 3"/>
          <p:cNvSpPr>
            <a:spLocks noGrp="1"/>
          </p:cNvSpPr>
          <p:nvPr>
            <p:ph type="ftr" sz="quarter" idx="11"/>
          </p:nvPr>
        </p:nvSpPr>
        <p:spPr/>
        <p:txBody>
          <a:bodyPr/>
          <a:lstStyle/>
          <a:p>
            <a:pPr>
              <a:defRPr/>
            </a:pPr>
            <a:r>
              <a:rPr lang="en-US" smtClean="0"/>
              <a:t>Application-Level Regression Testing Framework using Jenkins</a:t>
            </a:r>
            <a:endParaRPr lang="en-US" dirty="0"/>
          </a:p>
        </p:txBody>
      </p:sp>
      <p:sp>
        <p:nvSpPr>
          <p:cNvPr id="5" name="Title 4"/>
          <p:cNvSpPr>
            <a:spLocks noGrp="1"/>
          </p:cNvSpPr>
          <p:nvPr>
            <p:ph type="title"/>
          </p:nvPr>
        </p:nvSpPr>
        <p:spPr>
          <a:xfrm>
            <a:off x="304800" y="990600"/>
            <a:ext cx="8382000" cy="762000"/>
          </a:xfrm>
        </p:spPr>
        <p:txBody>
          <a:bodyPr/>
          <a:lstStyle/>
          <a:p>
            <a:endParaRPr lang="en-US" dirty="0"/>
          </a:p>
        </p:txBody>
      </p:sp>
    </p:spTree>
    <p:extLst>
      <p:ext uri="{BB962C8B-B14F-4D97-AF65-F5344CB8AC3E}">
        <p14:creationId xmlns:p14="http://schemas.microsoft.com/office/powerpoint/2010/main" val="155220648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35014" y="1828800"/>
            <a:ext cx="6521572" cy="4191000"/>
          </a:xfrm>
        </p:spPr>
      </p:pic>
      <p:sp>
        <p:nvSpPr>
          <p:cNvPr id="3" name="Slide Number Placeholder 2"/>
          <p:cNvSpPr>
            <a:spLocks noGrp="1"/>
          </p:cNvSpPr>
          <p:nvPr>
            <p:ph type="sldNum" sz="quarter" idx="10"/>
          </p:nvPr>
        </p:nvSpPr>
        <p:spPr/>
        <p:txBody>
          <a:bodyPr/>
          <a:lstStyle/>
          <a:p>
            <a:fld id="{77821069-C6B9-EE41-9840-ABB41A19FC09}" type="slidenum">
              <a:rPr lang="en-US" altLang="x-none" smtClean="0"/>
              <a:pPr/>
              <a:t>26</a:t>
            </a:fld>
            <a:endParaRPr lang="en-US" altLang="x-none" dirty="0"/>
          </a:p>
        </p:txBody>
      </p:sp>
      <p:sp>
        <p:nvSpPr>
          <p:cNvPr id="4" name="Footer Placeholder 3"/>
          <p:cNvSpPr>
            <a:spLocks noGrp="1"/>
          </p:cNvSpPr>
          <p:nvPr>
            <p:ph type="ftr" sz="quarter" idx="11"/>
          </p:nvPr>
        </p:nvSpPr>
        <p:spPr/>
        <p:txBody>
          <a:bodyPr/>
          <a:lstStyle/>
          <a:p>
            <a:pPr>
              <a:defRPr/>
            </a:pPr>
            <a:r>
              <a:rPr lang="en-US" smtClean="0"/>
              <a:t>Application-Level Regression Testing Framework using Jenkins</a:t>
            </a:r>
            <a:endParaRPr lang="en-US" dirty="0"/>
          </a:p>
        </p:txBody>
      </p:sp>
      <p:sp>
        <p:nvSpPr>
          <p:cNvPr id="5" name="Title 4"/>
          <p:cNvSpPr>
            <a:spLocks noGrp="1"/>
          </p:cNvSpPr>
          <p:nvPr>
            <p:ph type="title"/>
          </p:nvPr>
        </p:nvSpPr>
        <p:spPr/>
        <p:txBody>
          <a:bodyPr/>
          <a:lstStyle/>
          <a:p>
            <a:r>
              <a:rPr lang="en-US" dirty="0" smtClean="0"/>
              <a:t>Delete?</a:t>
            </a:r>
            <a:endParaRPr lang="en-US" dirty="0"/>
          </a:p>
        </p:txBody>
      </p:sp>
    </p:spTree>
    <p:extLst>
      <p:ext uri="{BB962C8B-B14F-4D97-AF65-F5344CB8AC3E}">
        <p14:creationId xmlns:p14="http://schemas.microsoft.com/office/powerpoint/2010/main" val="11152522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17048" y="1752600"/>
            <a:ext cx="5957503" cy="4191000"/>
          </a:xfrm>
        </p:spPr>
      </p:pic>
      <p:sp>
        <p:nvSpPr>
          <p:cNvPr id="3" name="Slide Number Placeholder 2"/>
          <p:cNvSpPr>
            <a:spLocks noGrp="1"/>
          </p:cNvSpPr>
          <p:nvPr>
            <p:ph type="sldNum" sz="quarter" idx="10"/>
          </p:nvPr>
        </p:nvSpPr>
        <p:spPr/>
        <p:txBody>
          <a:bodyPr/>
          <a:lstStyle/>
          <a:p>
            <a:fld id="{77821069-C6B9-EE41-9840-ABB41A19FC09}" type="slidenum">
              <a:rPr lang="en-US" altLang="x-none" smtClean="0"/>
              <a:pPr/>
              <a:t>27</a:t>
            </a:fld>
            <a:endParaRPr lang="en-US" altLang="x-none" dirty="0"/>
          </a:p>
        </p:txBody>
      </p:sp>
      <p:sp>
        <p:nvSpPr>
          <p:cNvPr id="4" name="Footer Placeholder 3"/>
          <p:cNvSpPr>
            <a:spLocks noGrp="1"/>
          </p:cNvSpPr>
          <p:nvPr>
            <p:ph type="ftr" sz="quarter" idx="11"/>
          </p:nvPr>
        </p:nvSpPr>
        <p:spPr/>
        <p:txBody>
          <a:bodyPr/>
          <a:lstStyle/>
          <a:p>
            <a:pPr>
              <a:defRPr/>
            </a:pPr>
            <a:r>
              <a:rPr lang="en-US" smtClean="0"/>
              <a:t>Application-Level Regression Testing Framework using Jenkins</a:t>
            </a:r>
            <a:endParaRPr lang="en-US" dirty="0"/>
          </a:p>
        </p:txBody>
      </p:sp>
      <p:sp>
        <p:nvSpPr>
          <p:cNvPr id="5" name="Title 4"/>
          <p:cNvSpPr>
            <a:spLocks noGrp="1"/>
          </p:cNvSpPr>
          <p:nvPr>
            <p:ph type="title"/>
          </p:nvPr>
        </p:nvSpPr>
        <p:spPr>
          <a:xfrm>
            <a:off x="304800" y="990600"/>
            <a:ext cx="8382000" cy="762000"/>
          </a:xfrm>
        </p:spPr>
        <p:txBody>
          <a:bodyPr/>
          <a:lstStyle/>
          <a:p>
            <a:r>
              <a:rPr lang="en-US" dirty="0" smtClean="0"/>
              <a:t>Delete </a:t>
            </a:r>
            <a:r>
              <a:rPr lang="en-US" dirty="0" err="1" smtClean="0"/>
              <a:t>Mdtest</a:t>
            </a:r>
            <a:r>
              <a:rPr lang="en-US" dirty="0" smtClean="0"/>
              <a:t> Test plot</a:t>
            </a:r>
            <a:endParaRPr lang="en-US" dirty="0"/>
          </a:p>
        </p:txBody>
      </p:sp>
    </p:spTree>
    <p:extLst>
      <p:ext uri="{BB962C8B-B14F-4D97-AF65-F5344CB8AC3E}">
        <p14:creationId xmlns:p14="http://schemas.microsoft.com/office/powerpoint/2010/main" val="135880058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Special thanks to</a:t>
            </a:r>
          </a:p>
          <a:p>
            <a:pPr lvl="1"/>
            <a:r>
              <a:rPr lang="en-US" sz="2400" dirty="0" smtClean="0"/>
              <a:t>Galen Arnold NCSA – test integrator</a:t>
            </a:r>
          </a:p>
          <a:p>
            <a:pPr lvl="1"/>
            <a:r>
              <a:rPr lang="en-US" sz="2400" dirty="0" smtClean="0"/>
              <a:t>Rueben </a:t>
            </a:r>
            <a:r>
              <a:rPr lang="en-US" sz="2400" dirty="0" err="1" smtClean="0"/>
              <a:t>Budiardja</a:t>
            </a:r>
            <a:r>
              <a:rPr lang="en-US" sz="2400" dirty="0" smtClean="0"/>
              <a:t> NICS – Jenkins install/configuration and test integrator</a:t>
            </a:r>
          </a:p>
          <a:p>
            <a:pPr lvl="1"/>
            <a:r>
              <a:rPr lang="en-US" sz="2400" dirty="0" smtClean="0"/>
              <a:t>Gary Rodgers NICS – </a:t>
            </a:r>
            <a:r>
              <a:rPr lang="en-US" sz="2400" dirty="0" err="1" smtClean="0"/>
              <a:t>httpd</a:t>
            </a:r>
            <a:r>
              <a:rPr lang="en-US" sz="2400" dirty="0" smtClean="0"/>
              <a:t> configuration</a:t>
            </a:r>
            <a:endParaRPr lang="en-US" sz="2400" dirty="0"/>
          </a:p>
        </p:txBody>
      </p:sp>
      <p:sp>
        <p:nvSpPr>
          <p:cNvPr id="3" name="Slide Number Placeholder 2"/>
          <p:cNvSpPr>
            <a:spLocks noGrp="1"/>
          </p:cNvSpPr>
          <p:nvPr>
            <p:ph type="sldNum" sz="quarter" idx="10"/>
          </p:nvPr>
        </p:nvSpPr>
        <p:spPr/>
        <p:txBody>
          <a:bodyPr/>
          <a:lstStyle/>
          <a:p>
            <a:fld id="{77821069-C6B9-EE41-9840-ABB41A19FC09}" type="slidenum">
              <a:rPr lang="en-US" altLang="x-none" smtClean="0"/>
              <a:pPr/>
              <a:t>28</a:t>
            </a:fld>
            <a:endParaRPr lang="en-US" altLang="x-none" dirty="0"/>
          </a:p>
        </p:txBody>
      </p:sp>
      <p:sp>
        <p:nvSpPr>
          <p:cNvPr id="4" name="Footer Placeholder 3"/>
          <p:cNvSpPr>
            <a:spLocks noGrp="1"/>
          </p:cNvSpPr>
          <p:nvPr>
            <p:ph type="ftr" sz="quarter" idx="11"/>
          </p:nvPr>
        </p:nvSpPr>
        <p:spPr/>
        <p:txBody>
          <a:bodyPr/>
          <a:lstStyle/>
          <a:p>
            <a:pPr>
              <a:defRPr/>
            </a:pPr>
            <a:r>
              <a:rPr lang="en-US" smtClean="0"/>
              <a:t>Application-Level Regression Testing Framework using Jenkins</a:t>
            </a:r>
            <a:endParaRPr lang="en-US" dirty="0"/>
          </a:p>
        </p:txBody>
      </p:sp>
      <p:sp>
        <p:nvSpPr>
          <p:cNvPr id="5" name="Title 4"/>
          <p:cNvSpPr>
            <a:spLocks noGrp="1"/>
          </p:cNvSpPr>
          <p:nvPr>
            <p:ph type="title"/>
          </p:nvPr>
        </p:nvSpPr>
        <p:spPr>
          <a:xfrm>
            <a:off x="304800" y="990600"/>
            <a:ext cx="8382000" cy="762000"/>
          </a:xfrm>
        </p:spPr>
        <p:txBody>
          <a:bodyPr/>
          <a:lstStyle/>
          <a:p>
            <a:r>
              <a:rPr lang="en-US" dirty="0" smtClean="0"/>
              <a:t>Acknowledgements – delete?</a:t>
            </a:r>
            <a:endParaRPr lang="en-US" dirty="0"/>
          </a:p>
        </p:txBody>
      </p:sp>
    </p:spTree>
    <p:extLst>
      <p:ext uri="{BB962C8B-B14F-4D97-AF65-F5344CB8AC3E}">
        <p14:creationId xmlns:p14="http://schemas.microsoft.com/office/powerpoint/2010/main" val="169090222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4800" y="1780674"/>
            <a:ext cx="8382000" cy="4191000"/>
          </a:xfrm>
        </p:spPr>
        <p:txBody>
          <a:bodyPr/>
          <a:lstStyle/>
          <a:p>
            <a:r>
              <a:rPr lang="en-US" sz="2400" dirty="0"/>
              <a:t>C</a:t>
            </a:r>
            <a:r>
              <a:rPr lang="en-US" sz="2400" dirty="0" smtClean="0"/>
              <a:t>entos 6.8 virtual machine</a:t>
            </a:r>
          </a:p>
          <a:p>
            <a:r>
              <a:rPr lang="en-US" sz="2400" dirty="0" smtClean="0"/>
              <a:t>Physical access restricted to OTP secure server </a:t>
            </a:r>
          </a:p>
          <a:p>
            <a:r>
              <a:rPr lang="en-US" sz="2400" dirty="0" smtClean="0"/>
              <a:t>Installed Jenkins  </a:t>
            </a:r>
          </a:p>
          <a:p>
            <a:r>
              <a:rPr lang="en-US" sz="2400" dirty="0" smtClean="0"/>
              <a:t>Configured </a:t>
            </a:r>
            <a:r>
              <a:rPr lang="en-US" sz="2400" dirty="0" err="1" smtClean="0"/>
              <a:t>jenkins</a:t>
            </a:r>
            <a:r>
              <a:rPr lang="en-US" sz="2400" dirty="0" smtClean="0"/>
              <a:t> behind apache</a:t>
            </a:r>
          </a:p>
          <a:p>
            <a:r>
              <a:rPr lang="en-US" sz="2400" dirty="0" smtClean="0"/>
              <a:t>Generated unique </a:t>
            </a:r>
            <a:r>
              <a:rPr lang="en-US" sz="2400" dirty="0" err="1" smtClean="0"/>
              <a:t>ssh</a:t>
            </a:r>
            <a:r>
              <a:rPr lang="en-US" sz="2400" dirty="0" smtClean="0"/>
              <a:t> keys (</a:t>
            </a:r>
            <a:r>
              <a:rPr lang="en-US" sz="2400" dirty="0" err="1" smtClean="0"/>
              <a:t>var</a:t>
            </a:r>
            <a:r>
              <a:rPr lang="en-US" sz="2400" dirty="0" smtClean="0"/>
              <a:t>/lib/</a:t>
            </a:r>
            <a:r>
              <a:rPr lang="en-US" sz="2400" dirty="0" err="1" smtClean="0"/>
              <a:t>jenkins</a:t>
            </a:r>
            <a:r>
              <a:rPr lang="en-US" sz="2400" dirty="0" smtClean="0"/>
              <a:t>/.</a:t>
            </a:r>
            <a:r>
              <a:rPr lang="en-US" sz="2400" dirty="0" err="1" smtClean="0"/>
              <a:t>ssh</a:t>
            </a:r>
            <a:r>
              <a:rPr lang="en-US" sz="2400" dirty="0" smtClean="0"/>
              <a:t>)</a:t>
            </a:r>
          </a:p>
          <a:p>
            <a:r>
              <a:rPr lang="en-US" sz="2400" dirty="0" smtClean="0"/>
              <a:t>Jenkins GUI – Manage </a:t>
            </a:r>
            <a:r>
              <a:rPr lang="en-US" sz="2400" dirty="0"/>
              <a:t>J</a:t>
            </a:r>
            <a:r>
              <a:rPr lang="en-US" sz="2400" dirty="0" smtClean="0"/>
              <a:t>enkins; Configure System</a:t>
            </a:r>
          </a:p>
          <a:p>
            <a:pPr lvl="1"/>
            <a:r>
              <a:rPr lang="en-US" sz="2000" dirty="0" smtClean="0"/>
              <a:t>SSH remote hosts section</a:t>
            </a:r>
          </a:p>
          <a:p>
            <a:pPr lvl="1"/>
            <a:r>
              <a:rPr lang="en-US" sz="2000" dirty="0" smtClean="0"/>
              <a:t>Add hostname; Port; Username (for each client resource)</a:t>
            </a:r>
          </a:p>
          <a:p>
            <a:pPr lvl="1"/>
            <a:r>
              <a:rPr lang="en-US" sz="2000" dirty="0" err="1" smtClean="0"/>
              <a:t>sshkey</a:t>
            </a:r>
            <a:r>
              <a:rPr lang="en-US" sz="2000" dirty="0" smtClean="0"/>
              <a:t> Passphrase; </a:t>
            </a:r>
            <a:r>
              <a:rPr lang="en-US" sz="2000" dirty="0" err="1" smtClean="0"/>
              <a:t>Keyfile</a:t>
            </a:r>
            <a:r>
              <a:rPr lang="en-US" sz="2000" dirty="0" smtClean="0"/>
              <a:t> location (on server)</a:t>
            </a:r>
            <a:endParaRPr lang="en-US" sz="2200" dirty="0" smtClean="0"/>
          </a:p>
          <a:p>
            <a:pPr lvl="1"/>
            <a:endParaRPr lang="en-US" sz="2000" dirty="0" smtClean="0"/>
          </a:p>
          <a:p>
            <a:endParaRPr lang="en-US" dirty="0"/>
          </a:p>
        </p:txBody>
      </p:sp>
      <p:sp>
        <p:nvSpPr>
          <p:cNvPr id="3" name="Slide Number Placeholder 2"/>
          <p:cNvSpPr>
            <a:spLocks noGrp="1"/>
          </p:cNvSpPr>
          <p:nvPr>
            <p:ph type="sldNum" sz="quarter" idx="10"/>
          </p:nvPr>
        </p:nvSpPr>
        <p:spPr/>
        <p:txBody>
          <a:bodyPr/>
          <a:lstStyle/>
          <a:p>
            <a:fld id="{77821069-C6B9-EE41-9840-ABB41A19FC09}" type="slidenum">
              <a:rPr lang="en-US" altLang="x-none" smtClean="0"/>
              <a:pPr/>
              <a:t>29</a:t>
            </a:fld>
            <a:endParaRPr lang="en-US" altLang="x-none" dirty="0"/>
          </a:p>
        </p:txBody>
      </p:sp>
      <p:sp>
        <p:nvSpPr>
          <p:cNvPr id="4" name="Footer Placeholder 3"/>
          <p:cNvSpPr>
            <a:spLocks noGrp="1"/>
          </p:cNvSpPr>
          <p:nvPr>
            <p:ph type="ftr" sz="quarter" idx="11"/>
          </p:nvPr>
        </p:nvSpPr>
        <p:spPr/>
        <p:txBody>
          <a:bodyPr/>
          <a:lstStyle/>
          <a:p>
            <a:pPr>
              <a:defRPr/>
            </a:pPr>
            <a:r>
              <a:rPr lang="en-US" dirty="0" smtClean="0"/>
              <a:t>Application-Level Regression Testing Framework using Jenkins</a:t>
            </a:r>
            <a:endParaRPr lang="en-US" dirty="0"/>
          </a:p>
        </p:txBody>
      </p:sp>
      <p:sp>
        <p:nvSpPr>
          <p:cNvPr id="5" name="Title 4"/>
          <p:cNvSpPr>
            <a:spLocks noGrp="1"/>
          </p:cNvSpPr>
          <p:nvPr>
            <p:ph type="title"/>
          </p:nvPr>
        </p:nvSpPr>
        <p:spPr>
          <a:xfrm>
            <a:off x="304800" y="990600"/>
            <a:ext cx="8382000" cy="762000"/>
          </a:xfrm>
        </p:spPr>
        <p:txBody>
          <a:bodyPr/>
          <a:lstStyle/>
          <a:p>
            <a:r>
              <a:rPr lang="en-US" dirty="0" smtClean="0"/>
              <a:t>Delete? Master Node Configuration</a:t>
            </a:r>
            <a:endParaRPr lang="en-US" dirty="0"/>
          </a:p>
        </p:txBody>
      </p:sp>
    </p:spTree>
    <p:extLst>
      <p:ext uri="{BB962C8B-B14F-4D97-AF65-F5344CB8AC3E}">
        <p14:creationId xmlns:p14="http://schemas.microsoft.com/office/powerpoint/2010/main" val="185824593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4800" y="1752600"/>
            <a:ext cx="8382000" cy="4419600"/>
          </a:xfrm>
        </p:spPr>
        <p:txBody>
          <a:bodyPr/>
          <a:lstStyle/>
          <a:p>
            <a:r>
              <a:rPr lang="en-US" dirty="0" smtClean="0"/>
              <a:t>The complexities of monitoring an HPC system:</a:t>
            </a:r>
          </a:p>
          <a:p>
            <a:pPr lvl="1"/>
            <a:r>
              <a:rPr lang="en-US" dirty="0" smtClean="0"/>
              <a:t>Layers and versions of software stack </a:t>
            </a:r>
          </a:p>
          <a:p>
            <a:pPr lvl="1"/>
            <a:r>
              <a:rPr lang="en-US" dirty="0" smtClean="0"/>
              <a:t>System-level configurations</a:t>
            </a:r>
          </a:p>
          <a:p>
            <a:pPr lvl="1"/>
            <a:r>
              <a:rPr lang="en-US" dirty="0" smtClean="0"/>
              <a:t>I/O components (memory, filesystem)</a:t>
            </a:r>
          </a:p>
          <a:p>
            <a:pPr lvl="1"/>
            <a:r>
              <a:rPr lang="en-US" dirty="0" smtClean="0"/>
              <a:t>Diversity in user need and usage</a:t>
            </a:r>
          </a:p>
          <a:p>
            <a:pPr lvl="1"/>
            <a:r>
              <a:rPr lang="en-US" dirty="0" smtClean="0"/>
              <a:t>Variable network traffic</a:t>
            </a:r>
          </a:p>
          <a:p>
            <a:r>
              <a:rPr lang="en-US" dirty="0" smtClean="0"/>
              <a:t>Performance regression may occur over time</a:t>
            </a:r>
          </a:p>
          <a:p>
            <a:pPr lvl="1"/>
            <a:r>
              <a:rPr lang="en-US" dirty="0" smtClean="0"/>
              <a:t>requires historical data to easily detect   </a:t>
            </a:r>
          </a:p>
          <a:p>
            <a:r>
              <a:rPr lang="en-US" b="1" dirty="0" smtClean="0">
                <a:solidFill>
                  <a:srgbClr val="0070C0"/>
                </a:solidFill>
              </a:rPr>
              <a:t>Application-level regression testing</a:t>
            </a:r>
          </a:p>
        </p:txBody>
      </p:sp>
      <p:sp>
        <p:nvSpPr>
          <p:cNvPr id="3" name="Slide Number Placeholder 2"/>
          <p:cNvSpPr>
            <a:spLocks noGrp="1"/>
          </p:cNvSpPr>
          <p:nvPr>
            <p:ph type="sldNum" sz="quarter" idx="10"/>
          </p:nvPr>
        </p:nvSpPr>
        <p:spPr/>
        <p:txBody>
          <a:bodyPr/>
          <a:lstStyle/>
          <a:p>
            <a:fld id="{77821069-C6B9-EE41-9840-ABB41A19FC09}" type="slidenum">
              <a:rPr lang="en-US" altLang="x-none" smtClean="0"/>
              <a:pPr/>
              <a:t>3</a:t>
            </a:fld>
            <a:endParaRPr lang="en-US" altLang="x-none" dirty="0"/>
          </a:p>
        </p:txBody>
      </p:sp>
      <p:sp>
        <p:nvSpPr>
          <p:cNvPr id="4" name="Footer Placeholder 3"/>
          <p:cNvSpPr>
            <a:spLocks noGrp="1"/>
          </p:cNvSpPr>
          <p:nvPr>
            <p:ph type="ftr" sz="quarter" idx="11"/>
          </p:nvPr>
        </p:nvSpPr>
        <p:spPr/>
        <p:txBody>
          <a:bodyPr/>
          <a:lstStyle/>
          <a:p>
            <a:pPr>
              <a:defRPr/>
            </a:pPr>
            <a:r>
              <a:rPr lang="en-US" smtClean="0"/>
              <a:t>Application-Level Regression Testing Framework using Jenkins</a:t>
            </a:r>
            <a:endParaRPr lang="en-US" dirty="0"/>
          </a:p>
        </p:txBody>
      </p:sp>
      <p:sp>
        <p:nvSpPr>
          <p:cNvPr id="5" name="Title 4"/>
          <p:cNvSpPr>
            <a:spLocks noGrp="1"/>
          </p:cNvSpPr>
          <p:nvPr>
            <p:ph type="title"/>
          </p:nvPr>
        </p:nvSpPr>
        <p:spPr>
          <a:xfrm>
            <a:off x="304800" y="990600"/>
            <a:ext cx="8382000" cy="762000"/>
          </a:xfrm>
        </p:spPr>
        <p:txBody>
          <a:bodyPr/>
          <a:lstStyle/>
          <a:p>
            <a:r>
              <a:rPr lang="en-US" dirty="0" smtClean="0"/>
              <a:t>Introduction &amp; Motivation</a:t>
            </a:r>
            <a:endParaRPr lang="en-US" dirty="0"/>
          </a:p>
        </p:txBody>
      </p:sp>
      <p:sp>
        <p:nvSpPr>
          <p:cNvPr id="9" name="Right Brace 8"/>
          <p:cNvSpPr/>
          <p:nvPr/>
        </p:nvSpPr>
        <p:spPr>
          <a:xfrm>
            <a:off x="6667500" y="2286000"/>
            <a:ext cx="228600" cy="2209800"/>
          </a:xfrm>
          <a:prstGeom prst="rightBrace">
            <a:avLst/>
          </a:prstGeom>
          <a:ln w="76200">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 name="Rounded Rectangle 10"/>
          <p:cNvSpPr/>
          <p:nvPr/>
        </p:nvSpPr>
        <p:spPr>
          <a:xfrm>
            <a:off x="7010400" y="2895600"/>
            <a:ext cx="1828800" cy="990600"/>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Aggregate impact?</a:t>
            </a:r>
            <a:endParaRPr lang="en-US" dirty="0"/>
          </a:p>
        </p:txBody>
      </p:sp>
    </p:spTree>
    <p:extLst>
      <p:ext uri="{BB962C8B-B14F-4D97-AF65-F5344CB8AC3E}">
        <p14:creationId xmlns:p14="http://schemas.microsoft.com/office/powerpoint/2010/main" val="1492713806"/>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CRAY Programming Environment Updates</a:t>
            </a:r>
          </a:p>
          <a:p>
            <a:r>
              <a:rPr lang="en-US" dirty="0" smtClean="0"/>
              <a:t>System and Third Party Software Updates</a:t>
            </a:r>
          </a:p>
          <a:p>
            <a:r>
              <a:rPr lang="en-US" dirty="0" smtClean="0"/>
              <a:t>Scheduled Maintenance</a:t>
            </a:r>
          </a:p>
          <a:p>
            <a:r>
              <a:rPr lang="en-US" dirty="0" smtClean="0"/>
              <a:t>Weekly warm hardware swaps</a:t>
            </a:r>
          </a:p>
          <a:p>
            <a:r>
              <a:rPr lang="en-US" dirty="0" err="1" smtClean="0"/>
              <a:t>Lustre</a:t>
            </a:r>
            <a:r>
              <a:rPr lang="en-US" dirty="0" smtClean="0"/>
              <a:t> Degradation Issues</a:t>
            </a:r>
          </a:p>
          <a:p>
            <a:r>
              <a:rPr lang="en-US" dirty="0" smtClean="0"/>
              <a:t>User workload interactions</a:t>
            </a:r>
          </a:p>
          <a:p>
            <a:r>
              <a:rPr lang="en-US" dirty="0" smtClean="0"/>
              <a:t>Environment (power &amp; cooling) </a:t>
            </a:r>
          </a:p>
        </p:txBody>
      </p:sp>
      <p:sp>
        <p:nvSpPr>
          <p:cNvPr id="3" name="Slide Number Placeholder 2"/>
          <p:cNvSpPr>
            <a:spLocks noGrp="1"/>
          </p:cNvSpPr>
          <p:nvPr>
            <p:ph type="sldNum" sz="quarter" idx="10"/>
          </p:nvPr>
        </p:nvSpPr>
        <p:spPr/>
        <p:txBody>
          <a:bodyPr/>
          <a:lstStyle/>
          <a:p>
            <a:fld id="{77821069-C6B9-EE41-9840-ABB41A19FC09}" type="slidenum">
              <a:rPr lang="en-US" altLang="x-none" smtClean="0"/>
              <a:pPr/>
              <a:t>30</a:t>
            </a:fld>
            <a:endParaRPr lang="en-US" altLang="x-none" dirty="0"/>
          </a:p>
        </p:txBody>
      </p:sp>
      <p:sp>
        <p:nvSpPr>
          <p:cNvPr id="4" name="Footer Placeholder 3"/>
          <p:cNvSpPr>
            <a:spLocks noGrp="1"/>
          </p:cNvSpPr>
          <p:nvPr>
            <p:ph type="ftr" sz="quarter" idx="11"/>
          </p:nvPr>
        </p:nvSpPr>
        <p:spPr/>
        <p:txBody>
          <a:bodyPr/>
          <a:lstStyle/>
          <a:p>
            <a:pPr>
              <a:defRPr/>
            </a:pPr>
            <a:r>
              <a:rPr lang="en-US" smtClean="0"/>
              <a:t>Application-Level Regression Testing Framework using Jenkins</a:t>
            </a:r>
            <a:endParaRPr lang="en-US" dirty="0"/>
          </a:p>
        </p:txBody>
      </p:sp>
      <p:sp>
        <p:nvSpPr>
          <p:cNvPr id="5" name="Title 4"/>
          <p:cNvSpPr>
            <a:spLocks noGrp="1"/>
          </p:cNvSpPr>
          <p:nvPr>
            <p:ph type="title"/>
          </p:nvPr>
        </p:nvSpPr>
        <p:spPr>
          <a:xfrm>
            <a:off x="304800" y="990600"/>
            <a:ext cx="8382000" cy="762000"/>
          </a:xfrm>
        </p:spPr>
        <p:txBody>
          <a:bodyPr/>
          <a:lstStyle/>
          <a:p>
            <a:r>
              <a:rPr lang="en-US" dirty="0" smtClean="0"/>
              <a:t>Delete? Usability Impacts</a:t>
            </a:r>
            <a:endParaRPr lang="en-US" dirty="0"/>
          </a:p>
        </p:txBody>
      </p:sp>
    </p:spTree>
    <p:extLst>
      <p:ext uri="{BB962C8B-B14F-4D97-AF65-F5344CB8AC3E}">
        <p14:creationId xmlns:p14="http://schemas.microsoft.com/office/powerpoint/2010/main" val="61063045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sz="2000" dirty="0" smtClean="0"/>
              <a:t>Default Jenkins web server port 8080</a:t>
            </a:r>
          </a:p>
          <a:p>
            <a:r>
              <a:rPr lang="en-US" sz="2000" dirty="0" smtClean="0"/>
              <a:t>/</a:t>
            </a:r>
            <a:r>
              <a:rPr lang="en-US" sz="2000" dirty="0" err="1" smtClean="0"/>
              <a:t>etc</a:t>
            </a:r>
            <a:r>
              <a:rPr lang="en-US" sz="2000" dirty="0" smtClean="0"/>
              <a:t>/</a:t>
            </a:r>
            <a:r>
              <a:rPr lang="en-US" sz="2000" dirty="0" err="1" smtClean="0"/>
              <a:t>sysconfig</a:t>
            </a:r>
            <a:r>
              <a:rPr lang="en-US" sz="2000" dirty="0" smtClean="0"/>
              <a:t>/</a:t>
            </a:r>
            <a:r>
              <a:rPr lang="en-US" sz="2000" dirty="0" err="1" smtClean="0"/>
              <a:t>jenkins</a:t>
            </a:r>
            <a:r>
              <a:rPr lang="en-US" sz="2000" dirty="0" smtClean="0"/>
              <a:t> JENKINS_LISTEN_ADDRESS=127.0.0.1</a:t>
            </a:r>
          </a:p>
          <a:p>
            <a:r>
              <a:rPr lang="en-US" sz="2000" dirty="0"/>
              <a:t>/</a:t>
            </a:r>
            <a:r>
              <a:rPr lang="en-US" sz="2000" dirty="0" err="1" smtClean="0"/>
              <a:t>etc</a:t>
            </a:r>
            <a:r>
              <a:rPr lang="en-US" sz="2000" dirty="0" smtClean="0"/>
              <a:t>/</a:t>
            </a:r>
            <a:r>
              <a:rPr lang="en-US" sz="2000" dirty="0" err="1" smtClean="0"/>
              <a:t>httpd</a:t>
            </a:r>
            <a:r>
              <a:rPr lang="en-US" sz="2000" dirty="0" smtClean="0"/>
              <a:t>/</a:t>
            </a:r>
            <a:r>
              <a:rPr lang="en-US" sz="2000" dirty="0" err="1" smtClean="0"/>
              <a:t>conf.d</a:t>
            </a:r>
            <a:r>
              <a:rPr lang="en-US" sz="2000" dirty="0" smtClean="0"/>
              <a:t>/</a:t>
            </a:r>
            <a:r>
              <a:rPr lang="en-US" sz="2000" dirty="0" err="1" smtClean="0"/>
              <a:t>ssl.conf</a:t>
            </a:r>
            <a:endParaRPr lang="en-US" sz="2000" dirty="0"/>
          </a:p>
          <a:p>
            <a:pPr lvl="1"/>
            <a:r>
              <a:rPr lang="en-US" sz="1800" dirty="0"/>
              <a:t>  </a:t>
            </a:r>
            <a:r>
              <a:rPr lang="en-US" sz="1800" dirty="0" err="1"/>
              <a:t>ProxyPass</a:t>
            </a:r>
            <a:r>
              <a:rPr lang="en-US" sz="1800" dirty="0"/>
              <a:t>         /  http://localhost:8080/ </a:t>
            </a:r>
            <a:r>
              <a:rPr lang="en-US" sz="1800" dirty="0" err="1"/>
              <a:t>nocanon</a:t>
            </a:r>
            <a:endParaRPr lang="en-US" sz="1800" dirty="0"/>
          </a:p>
          <a:p>
            <a:pPr lvl="1"/>
            <a:r>
              <a:rPr lang="en-US" sz="1800" dirty="0"/>
              <a:t>  </a:t>
            </a:r>
            <a:r>
              <a:rPr lang="en-US" sz="1800" dirty="0" err="1"/>
              <a:t>ProxyPassReverse</a:t>
            </a:r>
            <a:r>
              <a:rPr lang="en-US" sz="1800" dirty="0"/>
              <a:t>  /  http://localhost:8080/</a:t>
            </a:r>
          </a:p>
          <a:p>
            <a:pPr lvl="1"/>
            <a:r>
              <a:rPr lang="en-US" sz="1800" dirty="0"/>
              <a:t>  </a:t>
            </a:r>
            <a:r>
              <a:rPr lang="en-US" sz="1800" dirty="0" err="1"/>
              <a:t>ProxyPassReverse</a:t>
            </a:r>
            <a:r>
              <a:rPr lang="en-US" sz="1800" dirty="0"/>
              <a:t>  /  http://</a:t>
            </a:r>
            <a:r>
              <a:rPr lang="en-US" sz="1800" dirty="0" err="1"/>
              <a:t>bwjenkins.ncsa.illinois.edu</a:t>
            </a:r>
            <a:r>
              <a:rPr lang="en-US" sz="1800" dirty="0"/>
              <a:t>/</a:t>
            </a:r>
          </a:p>
          <a:p>
            <a:pPr lvl="1"/>
            <a:r>
              <a:rPr lang="en-US" sz="1800" dirty="0"/>
              <a:t>  </a:t>
            </a:r>
            <a:r>
              <a:rPr lang="en-US" sz="1800" dirty="0" err="1"/>
              <a:t>RequestHeader</a:t>
            </a:r>
            <a:r>
              <a:rPr lang="en-US" sz="1800" dirty="0"/>
              <a:t> set X-Forwarded-Proto "https"</a:t>
            </a:r>
          </a:p>
          <a:p>
            <a:pPr lvl="1"/>
            <a:r>
              <a:rPr lang="en-US" sz="1800" dirty="0"/>
              <a:t>  </a:t>
            </a:r>
            <a:r>
              <a:rPr lang="en-US" sz="1800" dirty="0" err="1"/>
              <a:t>RequestHeader</a:t>
            </a:r>
            <a:r>
              <a:rPr lang="en-US" sz="1800" dirty="0"/>
              <a:t> set X-Forwarded-Port "443</a:t>
            </a:r>
            <a:r>
              <a:rPr lang="en-US" sz="1800" dirty="0" smtClean="0"/>
              <a:t>"</a:t>
            </a:r>
          </a:p>
          <a:p>
            <a:r>
              <a:rPr lang="en-US" sz="2000" dirty="0" smtClean="0"/>
              <a:t>Installed  </a:t>
            </a:r>
            <a:r>
              <a:rPr lang="en-US" sz="2000" dirty="0" err="1"/>
              <a:t>mod_authnz_external</a:t>
            </a:r>
            <a:r>
              <a:rPr lang="en-US" sz="2000" dirty="0"/>
              <a:t> native </a:t>
            </a:r>
            <a:r>
              <a:rPr lang="en-US" sz="2000" dirty="0" smtClean="0"/>
              <a:t>package</a:t>
            </a:r>
          </a:p>
          <a:p>
            <a:r>
              <a:rPr lang="en-US" sz="2000" dirty="0" smtClean="0"/>
              <a:t>/</a:t>
            </a:r>
            <a:r>
              <a:rPr lang="en-US" sz="2000" dirty="0" err="1"/>
              <a:t>usr</a:t>
            </a:r>
            <a:r>
              <a:rPr lang="en-US" sz="2000" dirty="0"/>
              <a:t>/local/bin/</a:t>
            </a:r>
            <a:r>
              <a:rPr lang="en-US" sz="2000" dirty="0" err="1"/>
              <a:t>pwauth+session</a:t>
            </a:r>
            <a:r>
              <a:rPr lang="en-US" sz="2000" dirty="0"/>
              <a:t>: https:</a:t>
            </a:r>
            <a:r>
              <a:rPr lang="en-US" sz="2000" i="1" dirty="0"/>
              <a:t>//</a:t>
            </a:r>
            <a:r>
              <a:rPr lang="en-US" sz="2000" i="1" dirty="0" err="1"/>
              <a:t>github.com</a:t>
            </a:r>
            <a:r>
              <a:rPr lang="en-US" sz="2000" i="1" dirty="0"/>
              <a:t>/</a:t>
            </a:r>
            <a:r>
              <a:rPr lang="en-US" sz="2000" i="1" dirty="0" err="1"/>
              <a:t>reubendb</a:t>
            </a:r>
            <a:r>
              <a:rPr lang="en-US" sz="2000" i="1" dirty="0"/>
              <a:t>/ </a:t>
            </a:r>
            <a:r>
              <a:rPr lang="en-US" sz="2000" dirty="0" err="1"/>
              <a:t>BasicAuthOTPSession</a:t>
            </a:r>
            <a:r>
              <a:rPr lang="en-US" sz="2000" dirty="0"/>
              <a:t>/blob/master/BasicAuthOTPSession.py#L1 </a:t>
            </a:r>
          </a:p>
        </p:txBody>
      </p:sp>
      <p:sp>
        <p:nvSpPr>
          <p:cNvPr id="3" name="Slide Number Placeholder 2"/>
          <p:cNvSpPr>
            <a:spLocks noGrp="1"/>
          </p:cNvSpPr>
          <p:nvPr>
            <p:ph type="sldNum" sz="quarter" idx="10"/>
          </p:nvPr>
        </p:nvSpPr>
        <p:spPr/>
        <p:txBody>
          <a:bodyPr/>
          <a:lstStyle/>
          <a:p>
            <a:fld id="{77821069-C6B9-EE41-9840-ABB41A19FC09}" type="slidenum">
              <a:rPr lang="en-US" altLang="x-none" smtClean="0"/>
              <a:pPr/>
              <a:t>31</a:t>
            </a:fld>
            <a:endParaRPr lang="en-US" altLang="x-none" dirty="0"/>
          </a:p>
        </p:txBody>
      </p:sp>
      <p:sp>
        <p:nvSpPr>
          <p:cNvPr id="4" name="Footer Placeholder 3"/>
          <p:cNvSpPr>
            <a:spLocks noGrp="1"/>
          </p:cNvSpPr>
          <p:nvPr>
            <p:ph type="ftr" sz="quarter" idx="11"/>
          </p:nvPr>
        </p:nvSpPr>
        <p:spPr/>
        <p:txBody>
          <a:bodyPr/>
          <a:lstStyle/>
          <a:p>
            <a:pPr>
              <a:defRPr/>
            </a:pPr>
            <a:r>
              <a:rPr lang="en-US" smtClean="0"/>
              <a:t>Application-Level Regression Testing Framework using Jenkins</a:t>
            </a:r>
            <a:endParaRPr lang="en-US" dirty="0"/>
          </a:p>
        </p:txBody>
      </p:sp>
      <p:sp>
        <p:nvSpPr>
          <p:cNvPr id="5" name="Title 4"/>
          <p:cNvSpPr>
            <a:spLocks noGrp="1"/>
          </p:cNvSpPr>
          <p:nvPr>
            <p:ph type="title"/>
          </p:nvPr>
        </p:nvSpPr>
        <p:spPr>
          <a:xfrm>
            <a:off x="304800" y="990600"/>
            <a:ext cx="8382000" cy="762000"/>
          </a:xfrm>
        </p:spPr>
        <p:txBody>
          <a:bodyPr/>
          <a:lstStyle/>
          <a:p>
            <a:r>
              <a:rPr lang="en-US" dirty="0" smtClean="0"/>
              <a:t>Delete: Master </a:t>
            </a:r>
            <a:r>
              <a:rPr lang="en-US" dirty="0"/>
              <a:t>Node </a:t>
            </a:r>
            <a:r>
              <a:rPr lang="en-US" dirty="0" smtClean="0"/>
              <a:t>Apache &amp; OTP</a:t>
            </a:r>
            <a:endParaRPr lang="en-US" dirty="0"/>
          </a:p>
        </p:txBody>
      </p:sp>
    </p:spTree>
    <p:extLst>
      <p:ext uri="{BB962C8B-B14F-4D97-AF65-F5344CB8AC3E}">
        <p14:creationId xmlns:p14="http://schemas.microsoft.com/office/powerpoint/2010/main" val="68466718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77821069-C6B9-EE41-9840-ABB41A19FC09}" type="slidenum">
              <a:rPr lang="en-US" altLang="x-none" smtClean="0"/>
              <a:pPr/>
              <a:t>32</a:t>
            </a:fld>
            <a:endParaRPr lang="en-US" altLang="x-none" dirty="0"/>
          </a:p>
        </p:txBody>
      </p:sp>
      <p:sp>
        <p:nvSpPr>
          <p:cNvPr id="4" name="Footer Placeholder 3"/>
          <p:cNvSpPr>
            <a:spLocks noGrp="1"/>
          </p:cNvSpPr>
          <p:nvPr>
            <p:ph type="ftr" sz="quarter" idx="11"/>
          </p:nvPr>
        </p:nvSpPr>
        <p:spPr/>
        <p:txBody>
          <a:bodyPr/>
          <a:lstStyle/>
          <a:p>
            <a:pPr>
              <a:defRPr/>
            </a:pPr>
            <a:r>
              <a:rPr lang="en-US" smtClean="0"/>
              <a:t>Application-Level Regression Testing Framework using Jenkins</a:t>
            </a:r>
            <a:endParaRPr lang="en-US" dirty="0"/>
          </a:p>
        </p:txBody>
      </p:sp>
      <p:sp>
        <p:nvSpPr>
          <p:cNvPr id="5" name="Title 4"/>
          <p:cNvSpPr>
            <a:spLocks noGrp="1"/>
          </p:cNvSpPr>
          <p:nvPr>
            <p:ph type="title"/>
          </p:nvPr>
        </p:nvSpPr>
        <p:spPr>
          <a:xfrm>
            <a:off x="304800" y="990600"/>
            <a:ext cx="8382000" cy="762000"/>
          </a:xfrm>
        </p:spPr>
        <p:txBody>
          <a:bodyPr/>
          <a:lstStyle/>
          <a:p>
            <a:pPr algn="ctr"/>
            <a:r>
              <a:rPr lang="en-US" dirty="0" smtClean="0"/>
              <a:t>Delete- Jenkins Demo? </a:t>
            </a:r>
            <a:endParaRPr lang="en-US" dirty="0"/>
          </a:p>
        </p:txBody>
      </p:sp>
      <p:sp>
        <p:nvSpPr>
          <p:cNvPr id="7" name="Content Placeholder 6"/>
          <p:cNvSpPr>
            <a:spLocks noGrp="1"/>
          </p:cNvSpPr>
          <p:nvPr>
            <p:ph idx="1"/>
          </p:nvPr>
        </p:nvSpPr>
        <p:spPr/>
        <p:txBody>
          <a:bodyPr/>
          <a:lstStyle/>
          <a:p>
            <a:pPr marL="0" indent="0" algn="ctr">
              <a:buNone/>
            </a:pPr>
            <a:r>
              <a:rPr lang="en-US" dirty="0" smtClean="0"/>
              <a:t> </a:t>
            </a:r>
          </a:p>
          <a:p>
            <a:pPr marL="0" indent="0" algn="ctr">
              <a:buNone/>
            </a:pPr>
            <a:r>
              <a:rPr lang="en-US" dirty="0" smtClean="0"/>
              <a:t> </a:t>
            </a:r>
            <a:br>
              <a:rPr lang="en-US" dirty="0" smtClean="0"/>
            </a:br>
            <a:r>
              <a:rPr lang="en-US" dirty="0" smtClean="0">
                <a:hlinkClick r:id="rId2"/>
              </a:rPr>
              <a:t>http://bwjenkins.ncsa.illinois.edu</a:t>
            </a:r>
            <a:endParaRPr lang="en-US" dirty="0"/>
          </a:p>
        </p:txBody>
      </p:sp>
    </p:spTree>
    <p:extLst>
      <p:ext uri="{BB962C8B-B14F-4D97-AF65-F5344CB8AC3E}">
        <p14:creationId xmlns:p14="http://schemas.microsoft.com/office/powerpoint/2010/main" val="172835023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Maintain System Stability</a:t>
            </a:r>
          </a:p>
          <a:p>
            <a:r>
              <a:rPr lang="en-US" dirty="0" smtClean="0"/>
              <a:t>Monitor Usability and Performance</a:t>
            </a:r>
          </a:p>
          <a:p>
            <a:r>
              <a:rPr lang="en-US" dirty="0" smtClean="0"/>
              <a:t>Early Detection of Regressions</a:t>
            </a:r>
          </a:p>
          <a:p>
            <a:r>
              <a:rPr lang="en-US" dirty="0"/>
              <a:t>Consistent Test </a:t>
            </a:r>
            <a:r>
              <a:rPr lang="en-US" dirty="0" smtClean="0"/>
              <a:t>Environment</a:t>
            </a:r>
          </a:p>
          <a:p>
            <a:r>
              <a:rPr lang="en-US" dirty="0" smtClean="0"/>
              <a:t>Automated Test Solution</a:t>
            </a:r>
          </a:p>
          <a:p>
            <a:r>
              <a:rPr lang="en-US" dirty="0" smtClean="0"/>
              <a:t>Track Test Results</a:t>
            </a:r>
          </a:p>
          <a:p>
            <a:r>
              <a:rPr lang="en-US" dirty="0" smtClean="0"/>
              <a:t>User-Level Experience</a:t>
            </a:r>
          </a:p>
          <a:p>
            <a:r>
              <a:rPr lang="en-US" dirty="0" smtClean="0"/>
              <a:t>Tests run during production &amp; after maintenance</a:t>
            </a:r>
          </a:p>
          <a:p>
            <a:endParaRPr lang="en-US" dirty="0"/>
          </a:p>
        </p:txBody>
      </p:sp>
      <p:sp>
        <p:nvSpPr>
          <p:cNvPr id="3" name="Slide Number Placeholder 2"/>
          <p:cNvSpPr>
            <a:spLocks noGrp="1"/>
          </p:cNvSpPr>
          <p:nvPr>
            <p:ph type="sldNum" sz="quarter" idx="10"/>
          </p:nvPr>
        </p:nvSpPr>
        <p:spPr/>
        <p:txBody>
          <a:bodyPr/>
          <a:lstStyle/>
          <a:p>
            <a:fld id="{77821069-C6B9-EE41-9840-ABB41A19FC09}" type="slidenum">
              <a:rPr lang="en-US" altLang="x-none" smtClean="0"/>
              <a:pPr/>
              <a:t>4</a:t>
            </a:fld>
            <a:endParaRPr lang="en-US" altLang="x-none" dirty="0"/>
          </a:p>
        </p:txBody>
      </p:sp>
      <p:sp>
        <p:nvSpPr>
          <p:cNvPr id="4" name="Footer Placeholder 3"/>
          <p:cNvSpPr>
            <a:spLocks noGrp="1"/>
          </p:cNvSpPr>
          <p:nvPr>
            <p:ph type="ftr" sz="quarter" idx="11"/>
          </p:nvPr>
        </p:nvSpPr>
        <p:spPr/>
        <p:txBody>
          <a:bodyPr/>
          <a:lstStyle/>
          <a:p>
            <a:pPr>
              <a:defRPr/>
            </a:pPr>
            <a:r>
              <a:rPr lang="en-US" smtClean="0"/>
              <a:t>Application-Level Regression Testing Framework using Jenkins</a:t>
            </a:r>
            <a:endParaRPr lang="en-US" dirty="0"/>
          </a:p>
        </p:txBody>
      </p:sp>
      <p:sp>
        <p:nvSpPr>
          <p:cNvPr id="5" name="Title 4"/>
          <p:cNvSpPr>
            <a:spLocks noGrp="1"/>
          </p:cNvSpPr>
          <p:nvPr>
            <p:ph type="title"/>
          </p:nvPr>
        </p:nvSpPr>
        <p:spPr>
          <a:xfrm>
            <a:off x="304800" y="990600"/>
            <a:ext cx="8382000" cy="762000"/>
          </a:xfrm>
        </p:spPr>
        <p:txBody>
          <a:bodyPr/>
          <a:lstStyle/>
          <a:p>
            <a:r>
              <a:rPr lang="en-US" dirty="0" smtClean="0"/>
              <a:t>Our Goals</a:t>
            </a:r>
            <a:endParaRPr lang="en-US" dirty="0"/>
          </a:p>
        </p:txBody>
      </p:sp>
    </p:spTree>
    <p:extLst>
      <p:ext uri="{BB962C8B-B14F-4D97-AF65-F5344CB8AC3E}">
        <p14:creationId xmlns:p14="http://schemas.microsoft.com/office/powerpoint/2010/main" val="154919537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4800" y="1828800"/>
            <a:ext cx="8382000" cy="4343400"/>
          </a:xfrm>
        </p:spPr>
        <p:txBody>
          <a:bodyPr/>
          <a:lstStyle/>
          <a:p>
            <a:r>
              <a:rPr lang="en-US" dirty="0" smtClean="0"/>
              <a:t>“Application-Level” Regression Testing</a:t>
            </a:r>
          </a:p>
          <a:p>
            <a:r>
              <a:rPr lang="en-US" dirty="0" smtClean="0"/>
              <a:t>Jenkins chosen for:</a:t>
            </a:r>
          </a:p>
          <a:p>
            <a:pPr lvl="1"/>
            <a:r>
              <a:rPr lang="en-US" sz="2400" dirty="0" smtClean="0"/>
              <a:t>User-Level Testing</a:t>
            </a:r>
          </a:p>
          <a:p>
            <a:pPr lvl="1"/>
            <a:r>
              <a:rPr lang="en-US" sz="2400" dirty="0" smtClean="0"/>
              <a:t>Stores Historical Data</a:t>
            </a:r>
          </a:p>
          <a:p>
            <a:pPr lvl="1"/>
            <a:r>
              <a:rPr lang="en-US" sz="2400" dirty="0" smtClean="0"/>
              <a:t>Easy to construct new test</a:t>
            </a:r>
          </a:p>
          <a:p>
            <a:pPr lvl="1"/>
            <a:r>
              <a:rPr lang="en-US" sz="2400" dirty="0" smtClean="0"/>
              <a:t>Automated testing</a:t>
            </a:r>
          </a:p>
          <a:p>
            <a:pPr lvl="1"/>
            <a:r>
              <a:rPr lang="en-US" sz="2400" dirty="0" smtClean="0"/>
              <a:t>Notification of Test Results</a:t>
            </a:r>
          </a:p>
          <a:p>
            <a:pPr lvl="1"/>
            <a:r>
              <a:rPr lang="en-US" sz="2400" dirty="0" smtClean="0"/>
              <a:t>Large User Base</a:t>
            </a:r>
          </a:p>
          <a:p>
            <a:pPr lvl="1"/>
            <a:r>
              <a:rPr lang="en-US" sz="2400" dirty="0" smtClean="0"/>
              <a:t>Multitude of Plug-ins</a:t>
            </a:r>
          </a:p>
          <a:p>
            <a:pPr lvl="1"/>
            <a:r>
              <a:rPr lang="en-US" sz="2400" dirty="0" smtClean="0"/>
              <a:t>Versatility (integrates with build tools)</a:t>
            </a:r>
          </a:p>
        </p:txBody>
      </p:sp>
      <p:sp>
        <p:nvSpPr>
          <p:cNvPr id="3" name="Slide Number Placeholder 2"/>
          <p:cNvSpPr>
            <a:spLocks noGrp="1"/>
          </p:cNvSpPr>
          <p:nvPr>
            <p:ph type="sldNum" sz="quarter" idx="10"/>
          </p:nvPr>
        </p:nvSpPr>
        <p:spPr/>
        <p:txBody>
          <a:bodyPr/>
          <a:lstStyle/>
          <a:p>
            <a:fld id="{77821069-C6B9-EE41-9840-ABB41A19FC09}" type="slidenum">
              <a:rPr lang="en-US" altLang="x-none" smtClean="0"/>
              <a:pPr/>
              <a:t>5</a:t>
            </a:fld>
            <a:endParaRPr lang="en-US" altLang="x-none" dirty="0"/>
          </a:p>
        </p:txBody>
      </p:sp>
      <p:sp>
        <p:nvSpPr>
          <p:cNvPr id="4" name="Footer Placeholder 3"/>
          <p:cNvSpPr>
            <a:spLocks noGrp="1"/>
          </p:cNvSpPr>
          <p:nvPr>
            <p:ph type="ftr" sz="quarter" idx="11"/>
          </p:nvPr>
        </p:nvSpPr>
        <p:spPr/>
        <p:txBody>
          <a:bodyPr/>
          <a:lstStyle/>
          <a:p>
            <a:pPr>
              <a:defRPr/>
            </a:pPr>
            <a:r>
              <a:rPr lang="en-US" dirty="0" smtClean="0"/>
              <a:t>Application-Level Regression Testing Framework using Jenkins</a:t>
            </a:r>
            <a:endParaRPr lang="en-US" dirty="0"/>
          </a:p>
        </p:txBody>
      </p:sp>
      <p:sp>
        <p:nvSpPr>
          <p:cNvPr id="5" name="Title 4"/>
          <p:cNvSpPr>
            <a:spLocks noGrp="1"/>
          </p:cNvSpPr>
          <p:nvPr>
            <p:ph type="title"/>
          </p:nvPr>
        </p:nvSpPr>
        <p:spPr>
          <a:xfrm>
            <a:off x="304800" y="990600"/>
            <a:ext cx="8382000" cy="762000"/>
          </a:xfrm>
        </p:spPr>
        <p:txBody>
          <a:bodyPr/>
          <a:lstStyle/>
          <a:p>
            <a:r>
              <a:rPr lang="en-US" dirty="0" smtClean="0"/>
              <a:t>Our Solution</a:t>
            </a:r>
            <a:endParaRPr lang="en-US" dirty="0"/>
          </a:p>
        </p:txBody>
      </p:sp>
    </p:spTree>
    <p:extLst>
      <p:ext uri="{BB962C8B-B14F-4D97-AF65-F5344CB8AC3E}">
        <p14:creationId xmlns:p14="http://schemas.microsoft.com/office/powerpoint/2010/main" val="97833680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4800" y="2438400"/>
            <a:ext cx="1882726" cy="2514600"/>
          </a:xfrm>
        </p:spPr>
      </p:pic>
      <p:sp>
        <p:nvSpPr>
          <p:cNvPr id="3" name="Slide Number Placeholder 2"/>
          <p:cNvSpPr>
            <a:spLocks noGrp="1"/>
          </p:cNvSpPr>
          <p:nvPr>
            <p:ph type="sldNum" sz="quarter" idx="10"/>
          </p:nvPr>
        </p:nvSpPr>
        <p:spPr/>
        <p:txBody>
          <a:bodyPr/>
          <a:lstStyle/>
          <a:p>
            <a:fld id="{77821069-C6B9-EE41-9840-ABB41A19FC09}" type="slidenum">
              <a:rPr lang="en-US" altLang="x-none" smtClean="0"/>
              <a:pPr/>
              <a:t>6</a:t>
            </a:fld>
            <a:endParaRPr lang="en-US" altLang="x-none" dirty="0"/>
          </a:p>
        </p:txBody>
      </p:sp>
      <p:sp>
        <p:nvSpPr>
          <p:cNvPr id="4" name="Footer Placeholder 3"/>
          <p:cNvSpPr>
            <a:spLocks noGrp="1"/>
          </p:cNvSpPr>
          <p:nvPr>
            <p:ph type="ftr" sz="quarter" idx="11"/>
          </p:nvPr>
        </p:nvSpPr>
        <p:spPr/>
        <p:txBody>
          <a:bodyPr/>
          <a:lstStyle/>
          <a:p>
            <a:pPr>
              <a:defRPr/>
            </a:pPr>
            <a:r>
              <a:rPr lang="en-US" smtClean="0"/>
              <a:t>Application-Level Regression Testing Framework using Jenkins</a:t>
            </a:r>
            <a:endParaRPr lang="en-US" dirty="0"/>
          </a:p>
        </p:txBody>
      </p:sp>
      <p:sp>
        <p:nvSpPr>
          <p:cNvPr id="5" name="Title 4"/>
          <p:cNvSpPr>
            <a:spLocks noGrp="1"/>
          </p:cNvSpPr>
          <p:nvPr>
            <p:ph type="title"/>
          </p:nvPr>
        </p:nvSpPr>
        <p:spPr>
          <a:xfrm>
            <a:off x="304800" y="990600"/>
            <a:ext cx="8382000" cy="762000"/>
          </a:xfrm>
        </p:spPr>
        <p:txBody>
          <a:bodyPr/>
          <a:lstStyle/>
          <a:p>
            <a:r>
              <a:rPr lang="en-US" dirty="0" smtClean="0"/>
              <a:t>What is Jenkins?</a:t>
            </a:r>
            <a:endParaRPr lang="en-US" dirty="0"/>
          </a:p>
        </p:txBody>
      </p:sp>
      <p:sp>
        <p:nvSpPr>
          <p:cNvPr id="9" name="TextBox 8"/>
          <p:cNvSpPr txBox="1"/>
          <p:nvPr/>
        </p:nvSpPr>
        <p:spPr>
          <a:xfrm>
            <a:off x="2187526" y="1981200"/>
            <a:ext cx="6095999" cy="3416320"/>
          </a:xfrm>
          <a:prstGeom prst="rect">
            <a:avLst/>
          </a:prstGeom>
          <a:noFill/>
        </p:spPr>
        <p:txBody>
          <a:bodyPr wrap="square" rtlCol="0">
            <a:spAutoFit/>
          </a:bodyPr>
          <a:lstStyle/>
          <a:p>
            <a:pPr marL="342900" indent="-342900">
              <a:buFont typeface="Arial" charset="0"/>
              <a:buChar char="•"/>
            </a:pPr>
            <a:r>
              <a:rPr lang="en-US" dirty="0" smtClean="0"/>
              <a:t>An Open Source Automation </a:t>
            </a:r>
            <a:r>
              <a:rPr lang="en-US" dirty="0"/>
              <a:t>S</a:t>
            </a:r>
            <a:r>
              <a:rPr lang="en-US" dirty="0" smtClean="0"/>
              <a:t>erver</a:t>
            </a:r>
          </a:p>
          <a:p>
            <a:pPr marL="342900" indent="-342900">
              <a:buFont typeface="Arial" charset="0"/>
              <a:buChar char="•"/>
            </a:pPr>
            <a:r>
              <a:rPr lang="en-US" dirty="0" smtClean="0"/>
              <a:t>Automate User-Level tasks</a:t>
            </a:r>
          </a:p>
          <a:p>
            <a:pPr marL="800100" lvl="1" indent="-342900">
              <a:buFont typeface="Arial" charset="0"/>
              <a:buChar char="•"/>
            </a:pPr>
            <a:r>
              <a:rPr lang="en-US" dirty="0"/>
              <a:t>Execute </a:t>
            </a:r>
            <a:r>
              <a:rPr lang="en-US" dirty="0" smtClean="0"/>
              <a:t>Commands</a:t>
            </a:r>
          </a:p>
          <a:p>
            <a:pPr marL="800100" lvl="1" indent="-342900">
              <a:buFont typeface="Arial" charset="0"/>
              <a:buChar char="•"/>
            </a:pPr>
            <a:r>
              <a:rPr lang="en-US" dirty="0" smtClean="0"/>
              <a:t>Build Software</a:t>
            </a:r>
          </a:p>
          <a:p>
            <a:pPr marL="800100" lvl="1" indent="-342900">
              <a:buFont typeface="Arial" charset="0"/>
              <a:buChar char="•"/>
            </a:pPr>
            <a:r>
              <a:rPr lang="en-US" dirty="0" smtClean="0"/>
              <a:t>Submit Jobs</a:t>
            </a:r>
          </a:p>
          <a:p>
            <a:pPr marL="800100" lvl="1" indent="-342900">
              <a:buFont typeface="Arial" charset="0"/>
              <a:buChar char="•"/>
            </a:pPr>
            <a:r>
              <a:rPr lang="en-US" dirty="0" smtClean="0"/>
              <a:t>Archive Test Results</a:t>
            </a:r>
          </a:p>
          <a:p>
            <a:pPr marL="800100" lvl="1" indent="-342900">
              <a:buFont typeface="Arial" charset="0"/>
              <a:buChar char="•"/>
            </a:pPr>
            <a:r>
              <a:rPr lang="en-US" dirty="0" smtClean="0"/>
              <a:t>Plot Historical Results</a:t>
            </a:r>
          </a:p>
          <a:p>
            <a:pPr marL="800100" lvl="1" indent="-342900">
              <a:buFont typeface="Arial" charset="0"/>
              <a:buChar char="•"/>
            </a:pPr>
            <a:r>
              <a:rPr lang="en-US" dirty="0" smtClean="0"/>
              <a:t>Notify (Email or Text) on Error</a:t>
            </a:r>
          </a:p>
          <a:p>
            <a:pPr marL="342900" indent="-342900">
              <a:buFont typeface="Arial" charset="0"/>
              <a:buChar char="•"/>
            </a:pPr>
            <a:r>
              <a:rPr lang="en-US" dirty="0" smtClean="0"/>
              <a:t>Never Sleeps or Takes Vacation</a:t>
            </a:r>
          </a:p>
        </p:txBody>
      </p:sp>
    </p:spTree>
    <p:extLst>
      <p:ext uri="{BB962C8B-B14F-4D97-AF65-F5344CB8AC3E}">
        <p14:creationId xmlns:p14="http://schemas.microsoft.com/office/powerpoint/2010/main" val="174768256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4800" y="1828800"/>
            <a:ext cx="8382000" cy="4343400"/>
          </a:xfrm>
        </p:spPr>
        <p:txBody>
          <a:bodyPr/>
          <a:lstStyle/>
          <a:p>
            <a:r>
              <a:rPr lang="en-US" dirty="0" smtClean="0"/>
              <a:t>Blue Waters is an OTP restricted system</a:t>
            </a:r>
          </a:p>
          <a:p>
            <a:r>
              <a:rPr lang="en-US" dirty="0" smtClean="0"/>
              <a:t>Jenkins Executes User-Level Commands</a:t>
            </a:r>
          </a:p>
          <a:p>
            <a:r>
              <a:rPr lang="en-US" dirty="0" smtClean="0"/>
              <a:t>Unfortunate </a:t>
            </a:r>
            <a:r>
              <a:rPr lang="en-US" dirty="0"/>
              <a:t>default </a:t>
            </a:r>
            <a:r>
              <a:rPr lang="en-US" dirty="0" smtClean="0"/>
              <a:t>settings</a:t>
            </a:r>
          </a:p>
          <a:p>
            <a:pPr lvl="1"/>
            <a:r>
              <a:rPr lang="en-US" sz="2000" dirty="0" smtClean="0"/>
              <a:t>Access Control is set to “Jenkins own user database”</a:t>
            </a:r>
          </a:p>
          <a:p>
            <a:pPr lvl="1"/>
            <a:r>
              <a:rPr lang="en-US" sz="2000" dirty="0" smtClean="0"/>
              <a:t>“Allow </a:t>
            </a:r>
            <a:r>
              <a:rPr lang="en-US" sz="2000" dirty="0"/>
              <a:t>users to sign </a:t>
            </a:r>
            <a:r>
              <a:rPr lang="en-US" sz="2000" dirty="0" smtClean="0"/>
              <a:t>up” is enabled</a:t>
            </a:r>
            <a:endParaRPr lang="en-US" sz="2000" dirty="0"/>
          </a:p>
          <a:p>
            <a:pPr lvl="1"/>
            <a:r>
              <a:rPr lang="en-US" sz="2000" dirty="0"/>
              <a:t>Authorization option </a:t>
            </a:r>
            <a:r>
              <a:rPr lang="en-US" sz="2000" dirty="0" smtClean="0"/>
              <a:t>is “Logged-in users can </a:t>
            </a:r>
            <a:r>
              <a:rPr lang="en-US" sz="2000" dirty="0"/>
              <a:t>do </a:t>
            </a:r>
            <a:r>
              <a:rPr lang="en-US" sz="2000" dirty="0" smtClean="0"/>
              <a:t>anything”</a:t>
            </a:r>
          </a:p>
          <a:p>
            <a:pPr lvl="1"/>
            <a:r>
              <a:rPr lang="en-US" sz="2000" dirty="0" smtClean="0"/>
              <a:t>Default web server is not secure</a:t>
            </a:r>
            <a:endParaRPr lang="en-US" sz="2000" dirty="0"/>
          </a:p>
          <a:p>
            <a:r>
              <a:rPr lang="en-US" dirty="0" smtClean="0"/>
              <a:t>Initial testing was performed on our (TDS) </a:t>
            </a:r>
          </a:p>
          <a:p>
            <a:r>
              <a:rPr lang="en-US" dirty="0" smtClean="0"/>
              <a:t>Closely vetted by our Security Team</a:t>
            </a:r>
            <a:endParaRPr lang="en-US" dirty="0"/>
          </a:p>
        </p:txBody>
      </p:sp>
      <p:sp>
        <p:nvSpPr>
          <p:cNvPr id="3" name="Slide Number Placeholder 2"/>
          <p:cNvSpPr>
            <a:spLocks noGrp="1"/>
          </p:cNvSpPr>
          <p:nvPr>
            <p:ph type="sldNum" sz="quarter" idx="10"/>
          </p:nvPr>
        </p:nvSpPr>
        <p:spPr/>
        <p:txBody>
          <a:bodyPr/>
          <a:lstStyle/>
          <a:p>
            <a:fld id="{77821069-C6B9-EE41-9840-ABB41A19FC09}" type="slidenum">
              <a:rPr lang="en-US" altLang="x-none" smtClean="0"/>
              <a:pPr/>
              <a:t>7</a:t>
            </a:fld>
            <a:endParaRPr lang="en-US" altLang="x-none" dirty="0"/>
          </a:p>
        </p:txBody>
      </p:sp>
      <p:sp>
        <p:nvSpPr>
          <p:cNvPr id="4" name="Footer Placeholder 3"/>
          <p:cNvSpPr>
            <a:spLocks noGrp="1"/>
          </p:cNvSpPr>
          <p:nvPr>
            <p:ph type="ftr" sz="quarter" idx="11"/>
          </p:nvPr>
        </p:nvSpPr>
        <p:spPr/>
        <p:txBody>
          <a:bodyPr/>
          <a:lstStyle/>
          <a:p>
            <a:pPr>
              <a:defRPr/>
            </a:pPr>
            <a:r>
              <a:rPr lang="en-US" smtClean="0"/>
              <a:t>Application-Level Regression Testing Framework using Jenkins</a:t>
            </a:r>
            <a:endParaRPr lang="en-US" dirty="0"/>
          </a:p>
        </p:txBody>
      </p:sp>
      <p:sp>
        <p:nvSpPr>
          <p:cNvPr id="5" name="Title 4"/>
          <p:cNvSpPr>
            <a:spLocks noGrp="1"/>
          </p:cNvSpPr>
          <p:nvPr>
            <p:ph type="title"/>
          </p:nvPr>
        </p:nvSpPr>
        <p:spPr>
          <a:xfrm>
            <a:off x="304800" y="990600"/>
            <a:ext cx="8382000" cy="762000"/>
          </a:xfrm>
        </p:spPr>
        <p:txBody>
          <a:bodyPr/>
          <a:lstStyle/>
          <a:p>
            <a:r>
              <a:rPr lang="en-US" dirty="0" smtClean="0"/>
              <a:t>Security Considerations</a:t>
            </a:r>
            <a:endParaRPr lang="en-US" dirty="0"/>
          </a:p>
        </p:txBody>
      </p:sp>
    </p:spTree>
    <p:extLst>
      <p:ext uri="{BB962C8B-B14F-4D97-AF65-F5344CB8AC3E}">
        <p14:creationId xmlns:p14="http://schemas.microsoft.com/office/powerpoint/2010/main" val="211925746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OTP only access to physical Jenkins </a:t>
            </a:r>
            <a:r>
              <a:rPr lang="en-US" dirty="0" smtClean="0"/>
              <a:t>Server</a:t>
            </a:r>
          </a:p>
          <a:p>
            <a:r>
              <a:rPr lang="en-US" dirty="0"/>
              <a:t>OTP only access to Jenkins GUI command </a:t>
            </a:r>
            <a:r>
              <a:rPr lang="en-US" dirty="0" smtClean="0"/>
              <a:t>console utilizing SSL</a:t>
            </a:r>
            <a:endParaRPr lang="en-US" dirty="0"/>
          </a:p>
          <a:p>
            <a:r>
              <a:rPr lang="en-US" dirty="0" smtClean="0"/>
              <a:t>Restrict </a:t>
            </a:r>
            <a:r>
              <a:rPr lang="en-US" dirty="0"/>
              <a:t>GUI command console </a:t>
            </a:r>
            <a:r>
              <a:rPr lang="en-US" dirty="0" smtClean="0"/>
              <a:t>to </a:t>
            </a:r>
            <a:r>
              <a:rPr lang="en-US" dirty="0"/>
              <a:t>our </a:t>
            </a:r>
            <a:r>
              <a:rPr lang="en-US" dirty="0" err="1"/>
              <a:t>ip</a:t>
            </a:r>
            <a:r>
              <a:rPr lang="en-US" dirty="0"/>
              <a:t> </a:t>
            </a:r>
            <a:r>
              <a:rPr lang="en-US" dirty="0" smtClean="0"/>
              <a:t>space</a:t>
            </a:r>
          </a:p>
          <a:p>
            <a:r>
              <a:rPr lang="en-US" dirty="0"/>
              <a:t>Configure Jenkins to </a:t>
            </a:r>
            <a:r>
              <a:rPr lang="en-US" dirty="0" smtClean="0"/>
              <a:t>use </a:t>
            </a:r>
            <a:r>
              <a:rPr lang="en-US" dirty="0"/>
              <a:t>LDAP</a:t>
            </a:r>
          </a:p>
          <a:p>
            <a:r>
              <a:rPr lang="en-US" dirty="0" smtClean="0"/>
              <a:t>Unique </a:t>
            </a:r>
            <a:r>
              <a:rPr lang="en-US" dirty="0"/>
              <a:t>SSH keys for Jenkins access of </a:t>
            </a:r>
            <a:r>
              <a:rPr lang="en-US" dirty="0" smtClean="0"/>
              <a:t>production and test environments that is restricted </a:t>
            </a:r>
            <a:r>
              <a:rPr lang="en-US" dirty="0"/>
              <a:t>to </a:t>
            </a:r>
            <a:r>
              <a:rPr lang="en-US" dirty="0" smtClean="0"/>
              <a:t>Jenkins server IP</a:t>
            </a:r>
            <a:endParaRPr lang="en-US" dirty="0"/>
          </a:p>
          <a:p>
            <a:endParaRPr lang="en-US" dirty="0"/>
          </a:p>
        </p:txBody>
      </p:sp>
      <p:sp>
        <p:nvSpPr>
          <p:cNvPr id="3" name="Slide Number Placeholder 2"/>
          <p:cNvSpPr>
            <a:spLocks noGrp="1"/>
          </p:cNvSpPr>
          <p:nvPr>
            <p:ph type="sldNum" sz="quarter" idx="10"/>
          </p:nvPr>
        </p:nvSpPr>
        <p:spPr/>
        <p:txBody>
          <a:bodyPr/>
          <a:lstStyle/>
          <a:p>
            <a:fld id="{77821069-C6B9-EE41-9840-ABB41A19FC09}" type="slidenum">
              <a:rPr lang="en-US" altLang="x-none" smtClean="0"/>
              <a:pPr/>
              <a:t>8</a:t>
            </a:fld>
            <a:endParaRPr lang="en-US" altLang="x-none" dirty="0"/>
          </a:p>
        </p:txBody>
      </p:sp>
      <p:sp>
        <p:nvSpPr>
          <p:cNvPr id="4" name="Footer Placeholder 3"/>
          <p:cNvSpPr>
            <a:spLocks noGrp="1"/>
          </p:cNvSpPr>
          <p:nvPr>
            <p:ph type="ftr" sz="quarter" idx="11"/>
          </p:nvPr>
        </p:nvSpPr>
        <p:spPr/>
        <p:txBody>
          <a:bodyPr/>
          <a:lstStyle/>
          <a:p>
            <a:pPr>
              <a:defRPr/>
            </a:pPr>
            <a:r>
              <a:rPr lang="en-US" smtClean="0"/>
              <a:t>Application-Level Regression Testing Framework using Jenkins</a:t>
            </a:r>
            <a:endParaRPr lang="en-US" dirty="0"/>
          </a:p>
        </p:txBody>
      </p:sp>
      <p:sp>
        <p:nvSpPr>
          <p:cNvPr id="5" name="Title 4"/>
          <p:cNvSpPr>
            <a:spLocks noGrp="1"/>
          </p:cNvSpPr>
          <p:nvPr>
            <p:ph type="title"/>
          </p:nvPr>
        </p:nvSpPr>
        <p:spPr>
          <a:xfrm>
            <a:off x="304800" y="990600"/>
            <a:ext cx="8382000" cy="762000"/>
          </a:xfrm>
        </p:spPr>
        <p:txBody>
          <a:bodyPr/>
          <a:lstStyle/>
          <a:p>
            <a:r>
              <a:rPr lang="en-US" dirty="0" smtClean="0"/>
              <a:t>Security Recommendations</a:t>
            </a:r>
            <a:endParaRPr lang="en-US" dirty="0"/>
          </a:p>
        </p:txBody>
      </p:sp>
    </p:spTree>
    <p:extLst>
      <p:ext uri="{BB962C8B-B14F-4D97-AF65-F5344CB8AC3E}">
        <p14:creationId xmlns:p14="http://schemas.microsoft.com/office/powerpoint/2010/main" val="147555342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4800" y="1981200"/>
            <a:ext cx="8382000" cy="4191000"/>
          </a:xfrm>
        </p:spPr>
        <p:txBody>
          <a:bodyPr/>
          <a:lstStyle/>
          <a:p>
            <a:r>
              <a:rPr lang="en-US" sz="2400" dirty="0"/>
              <a:t>Recommended </a:t>
            </a:r>
            <a:r>
              <a:rPr lang="en-US" sz="2400" dirty="0" smtClean="0"/>
              <a:t>Server Configuration</a:t>
            </a:r>
            <a:endParaRPr lang="en-US" sz="2400" dirty="0"/>
          </a:p>
          <a:p>
            <a:pPr lvl="1"/>
            <a:r>
              <a:rPr lang="en-US" sz="2000" dirty="0"/>
              <a:t>Java </a:t>
            </a:r>
            <a:r>
              <a:rPr lang="en-US" sz="2000" dirty="0" smtClean="0"/>
              <a:t>8,1GB</a:t>
            </a:r>
            <a:r>
              <a:rPr lang="en-US" sz="2000" dirty="0"/>
              <a:t>+ free </a:t>
            </a:r>
            <a:r>
              <a:rPr lang="en-US" sz="2000" dirty="0" smtClean="0"/>
              <a:t>memory, 50GB</a:t>
            </a:r>
            <a:r>
              <a:rPr lang="en-US" sz="2000" dirty="0"/>
              <a:t>+ free disk </a:t>
            </a:r>
            <a:r>
              <a:rPr lang="en-US" sz="2000" dirty="0" smtClean="0"/>
              <a:t>space</a:t>
            </a:r>
          </a:p>
          <a:p>
            <a:r>
              <a:rPr lang="en-US" sz="2400" dirty="0" smtClean="0"/>
              <a:t>Native Integrations (</a:t>
            </a:r>
            <a:r>
              <a:rPr lang="en-US" sz="2400" dirty="0" err="1" smtClean="0"/>
              <a:t>RedHat</a:t>
            </a:r>
            <a:r>
              <a:rPr lang="en-US" sz="2400" dirty="0" smtClean="0"/>
              <a:t>, Ubuntu, Docker, </a:t>
            </a:r>
            <a:r>
              <a:rPr lang="en-US" sz="2400" dirty="0" err="1" smtClean="0"/>
              <a:t>etc</a:t>
            </a:r>
            <a:r>
              <a:rPr lang="en-US" sz="2400" dirty="0" smtClean="0"/>
              <a:t>)</a:t>
            </a:r>
          </a:p>
          <a:p>
            <a:r>
              <a:rPr lang="en-US" sz="2400" dirty="0" smtClean="0"/>
              <a:t>Has Servlet container </a:t>
            </a:r>
            <a:r>
              <a:rPr lang="en-US" sz="2400" dirty="0"/>
              <a:t>(Tomcat, etc.) </a:t>
            </a:r>
            <a:r>
              <a:rPr lang="en-US" sz="2400" dirty="0" err="1"/>
              <a:t>jenkins.war</a:t>
            </a:r>
            <a:endParaRPr lang="en-US" sz="2400" dirty="0" smtClean="0"/>
          </a:p>
          <a:p>
            <a:r>
              <a:rPr lang="en-US" sz="2400" dirty="0" smtClean="0"/>
              <a:t>Our Centos VM Deployment</a:t>
            </a:r>
          </a:p>
          <a:p>
            <a:pPr lvl="1"/>
            <a:r>
              <a:rPr lang="en-US" sz="2000" dirty="0" err="1"/>
              <a:t>wget</a:t>
            </a:r>
            <a:r>
              <a:rPr lang="en-US" sz="2000" dirty="0"/>
              <a:t> -O /</a:t>
            </a:r>
            <a:r>
              <a:rPr lang="en-US" sz="2000" dirty="0" err="1"/>
              <a:t>etc</a:t>
            </a:r>
            <a:r>
              <a:rPr lang="en-US" sz="2000" dirty="0"/>
              <a:t>/</a:t>
            </a:r>
            <a:r>
              <a:rPr lang="en-US" sz="2000" dirty="0" err="1"/>
              <a:t>yum.repos.d</a:t>
            </a:r>
            <a:r>
              <a:rPr lang="en-US" sz="2000" dirty="0"/>
              <a:t>/</a:t>
            </a:r>
            <a:r>
              <a:rPr lang="en-US" sz="2000" dirty="0" err="1"/>
              <a:t>jenkins.repo</a:t>
            </a:r>
            <a:r>
              <a:rPr lang="en-US" sz="2000" dirty="0"/>
              <a:t> </a:t>
            </a:r>
            <a:r>
              <a:rPr lang="en-US" sz="2000" dirty="0">
                <a:hlinkClick r:id="rId2"/>
              </a:rPr>
              <a:t>http://</a:t>
            </a:r>
            <a:r>
              <a:rPr lang="en-US" sz="2000" dirty="0" smtClean="0">
                <a:hlinkClick r:id="rId2"/>
              </a:rPr>
              <a:t>pkg.jenkins-ci.org/redhat-stable/jenkins.rep</a:t>
            </a:r>
            <a:endParaRPr lang="en-US" sz="2000" dirty="0" smtClean="0"/>
          </a:p>
          <a:p>
            <a:pPr lvl="1"/>
            <a:r>
              <a:rPr lang="en-US" sz="2000" dirty="0"/>
              <a:t>rpm --import </a:t>
            </a:r>
            <a:r>
              <a:rPr lang="en-US" sz="2000" dirty="0">
                <a:hlinkClick r:id="rId3"/>
              </a:rPr>
              <a:t>http://</a:t>
            </a:r>
            <a:r>
              <a:rPr lang="en-US" sz="2000" dirty="0" smtClean="0">
                <a:hlinkClick r:id="rId3"/>
              </a:rPr>
              <a:t>pkg.jenkins-ci.org/redhat-stable/jenkins-ci.org.key</a:t>
            </a:r>
            <a:endParaRPr lang="en-US" sz="2000" dirty="0" smtClean="0"/>
          </a:p>
          <a:p>
            <a:pPr lvl="1"/>
            <a:r>
              <a:rPr lang="en-US" sz="2000" dirty="0"/>
              <a:t>yum install </a:t>
            </a:r>
            <a:r>
              <a:rPr lang="en-US" sz="2000" dirty="0" err="1" smtClean="0"/>
              <a:t>jenkins</a:t>
            </a:r>
            <a:endParaRPr lang="en-US" sz="2000" dirty="0" smtClean="0"/>
          </a:p>
        </p:txBody>
      </p:sp>
      <p:sp>
        <p:nvSpPr>
          <p:cNvPr id="3" name="Slide Number Placeholder 2"/>
          <p:cNvSpPr>
            <a:spLocks noGrp="1"/>
          </p:cNvSpPr>
          <p:nvPr>
            <p:ph type="sldNum" sz="quarter" idx="10"/>
          </p:nvPr>
        </p:nvSpPr>
        <p:spPr/>
        <p:txBody>
          <a:bodyPr/>
          <a:lstStyle/>
          <a:p>
            <a:fld id="{77821069-C6B9-EE41-9840-ABB41A19FC09}" type="slidenum">
              <a:rPr lang="en-US" altLang="x-none" smtClean="0"/>
              <a:pPr/>
              <a:t>9</a:t>
            </a:fld>
            <a:endParaRPr lang="en-US" altLang="x-none" dirty="0"/>
          </a:p>
        </p:txBody>
      </p:sp>
      <p:sp>
        <p:nvSpPr>
          <p:cNvPr id="4" name="Footer Placeholder 3"/>
          <p:cNvSpPr>
            <a:spLocks noGrp="1"/>
          </p:cNvSpPr>
          <p:nvPr>
            <p:ph type="ftr" sz="quarter" idx="11"/>
          </p:nvPr>
        </p:nvSpPr>
        <p:spPr/>
        <p:txBody>
          <a:bodyPr/>
          <a:lstStyle/>
          <a:p>
            <a:pPr>
              <a:defRPr/>
            </a:pPr>
            <a:r>
              <a:rPr lang="en-US" smtClean="0"/>
              <a:t>Application-Level Regression Testing Framework using Jenkins</a:t>
            </a:r>
            <a:endParaRPr lang="en-US" dirty="0"/>
          </a:p>
        </p:txBody>
      </p:sp>
      <p:sp>
        <p:nvSpPr>
          <p:cNvPr id="5" name="Title 4"/>
          <p:cNvSpPr>
            <a:spLocks noGrp="1"/>
          </p:cNvSpPr>
          <p:nvPr>
            <p:ph type="title"/>
          </p:nvPr>
        </p:nvSpPr>
        <p:spPr>
          <a:xfrm>
            <a:off x="304800" y="990600"/>
            <a:ext cx="8382000" cy="762000"/>
          </a:xfrm>
        </p:spPr>
        <p:txBody>
          <a:bodyPr/>
          <a:lstStyle/>
          <a:p>
            <a:r>
              <a:rPr lang="en-US" dirty="0" smtClean="0"/>
              <a:t>Installing Jenkins</a:t>
            </a:r>
            <a:endParaRPr lang="en-US" dirty="0"/>
          </a:p>
        </p:txBody>
      </p:sp>
    </p:spTree>
    <p:extLst>
      <p:ext uri="{BB962C8B-B14F-4D97-AF65-F5344CB8AC3E}">
        <p14:creationId xmlns:p14="http://schemas.microsoft.com/office/powerpoint/2010/main" val="67721935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CUG 2017 PP" id="{E507E30B-AF74-9B4A-B7CC-170BF2373EDC}" vid="{8B1D1470-1BCC-F547-BBEA-C82B7F32C4C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12538</TotalTime>
  <Words>1822</Words>
  <Application>Microsoft Office PowerPoint</Application>
  <PresentationFormat>On-screen Show (4:3)</PresentationFormat>
  <Paragraphs>305</Paragraphs>
  <Slides>32</Slides>
  <Notes>21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32</vt:i4>
      </vt:variant>
    </vt:vector>
  </HeadingPairs>
  <TitlesOfParts>
    <vt:vector size="38" baseType="lpstr">
      <vt:lpstr>ＭＳ Ｐゴシック</vt:lpstr>
      <vt:lpstr>Arial</vt:lpstr>
      <vt:lpstr>Calibri</vt:lpstr>
      <vt:lpstr>Century Gothic</vt:lpstr>
      <vt:lpstr>Wingdings</vt:lpstr>
      <vt:lpstr>Office Theme</vt:lpstr>
      <vt:lpstr>Application-Level Regression Testing Framework using Jenkins </vt:lpstr>
      <vt:lpstr>Talk Outline</vt:lpstr>
      <vt:lpstr>Introduction &amp; Motivation</vt:lpstr>
      <vt:lpstr>Our Goals</vt:lpstr>
      <vt:lpstr>Our Solution</vt:lpstr>
      <vt:lpstr>What is Jenkins?</vt:lpstr>
      <vt:lpstr>Security Considerations</vt:lpstr>
      <vt:lpstr>Security Recommendations</vt:lpstr>
      <vt:lpstr>Installing Jenkins</vt:lpstr>
      <vt:lpstr>PowerPoint Presentation</vt:lpstr>
      <vt:lpstr>Jenkins Remote Build Options</vt:lpstr>
      <vt:lpstr>Using LDAP with Jenkins </vt:lpstr>
      <vt:lpstr>Jenkins Global Security</vt:lpstr>
      <vt:lpstr>Anatomy of Project</vt:lpstr>
      <vt:lpstr> Admin Gui Home Page</vt:lpstr>
      <vt:lpstr>Project View</vt:lpstr>
      <vt:lpstr>Example Console Log</vt:lpstr>
      <vt:lpstr>Project Failure Email Notification</vt:lpstr>
      <vt:lpstr>Slow JobLaunch-BW Plot</vt:lpstr>
      <vt:lpstr>Slow Lustre Scratch from a login node</vt:lpstr>
      <vt:lpstr>Slow IOR-login Test Example</vt:lpstr>
      <vt:lpstr>IOR-BlueWaters test failures </vt:lpstr>
      <vt:lpstr>Plot Usage : Wiki Filesystem dashboard</vt:lpstr>
      <vt:lpstr>Conclusion</vt:lpstr>
      <vt:lpstr>PowerPoint Presentation</vt:lpstr>
      <vt:lpstr>Delete?</vt:lpstr>
      <vt:lpstr>Delete Mdtest Test plot</vt:lpstr>
      <vt:lpstr>Acknowledgements – delete?</vt:lpstr>
      <vt:lpstr>Delete? Master Node Configuration</vt:lpstr>
      <vt:lpstr>Delete? Usability Impacts</vt:lpstr>
      <vt:lpstr>Delete: Master Node Apache &amp; OTP</vt:lpstr>
      <vt:lpstr>Delete- Jenkins Demo? </vt:lpstr>
    </vt:vector>
  </TitlesOfParts>
  <Manager/>
  <Company>NCSA</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subject/>
  <dc:creator>Blake Harvey</dc:creator>
  <cp:keywords/>
  <dc:description/>
  <cp:lastModifiedBy>Budiardja, Reuben D.</cp:lastModifiedBy>
  <cp:revision>249</cp:revision>
  <cp:lastPrinted>2017-04-28T18:15:47Z</cp:lastPrinted>
  <dcterms:created xsi:type="dcterms:W3CDTF">2011-11-18T16:58:41Z</dcterms:created>
  <dcterms:modified xsi:type="dcterms:W3CDTF">2017-05-10T18:21:31Z</dcterms:modified>
  <cp:category/>
</cp:coreProperties>
</file>